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81" r:id="rId4"/>
    <p:sldId id="259" r:id="rId5"/>
    <p:sldId id="278" r:id="rId6"/>
    <p:sldId id="261" r:id="rId7"/>
    <p:sldId id="280" r:id="rId8"/>
    <p:sldId id="262" r:id="rId9"/>
    <p:sldId id="263" r:id="rId10"/>
    <p:sldId id="265" r:id="rId11"/>
    <p:sldId id="279" r:id="rId12"/>
    <p:sldId id="266" r:id="rId13"/>
    <p:sldId id="268" r:id="rId14"/>
    <p:sldId id="269" r:id="rId15"/>
    <p:sldId id="270" r:id="rId16"/>
    <p:sldId id="271" r:id="rId17"/>
    <p:sldId id="272" r:id="rId18"/>
    <p:sldId id="274" r:id="rId19"/>
    <p:sldId id="275" r:id="rId20"/>
    <p:sldId id="25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0EC2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D4622-21AF-4582-B600-6D92A2688C27}"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D4622-21AF-4582-B600-6D92A2688C27}"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D4622-21AF-4582-B600-6D92A2688C27}"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D4622-21AF-4582-B600-6D92A2688C27}"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D4622-21AF-4582-B600-6D92A2688C27}"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D4622-21AF-4582-B600-6D92A2688C27}"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D4622-21AF-4582-B600-6D92A2688C27}" type="datetimeFigureOut">
              <a:rPr lang="en-US" smtClean="0"/>
              <a:pPr/>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D4622-21AF-4582-B600-6D92A2688C27}" type="datetimeFigureOut">
              <a:rPr lang="en-US" smtClean="0"/>
              <a:pPr/>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D4622-21AF-4582-B600-6D92A2688C27}" type="datetimeFigureOut">
              <a:rPr lang="en-US" smtClean="0"/>
              <a:pPr/>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D4622-21AF-4582-B600-6D92A2688C27}"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D4622-21AF-4582-B600-6D92A2688C27}"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497ED-987E-46CB-9C59-3B531B9524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D4622-21AF-4582-B600-6D92A2688C27}" type="datetimeFigureOut">
              <a:rPr lang="en-US" smtClean="0"/>
              <a:pPr/>
              <a:t>6/18/2013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497ED-987E-46CB-9C59-3B531B9524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539552" y="2200248"/>
            <a:ext cx="8604448" cy="3338721"/>
          </a:xfrm>
          <a:prstGeom prst="star7">
            <a:avLst/>
          </a:prstGeom>
          <a:blipFill>
            <a:blip r:embed="rId2" cstate="print"/>
            <a:stretch>
              <a:fillRect/>
            </a:stretch>
          </a:blip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bn-IN" sz="11500" dirty="0" smtClean="0">
                <a:solidFill>
                  <a:srgbClr val="00B0F0"/>
                </a:solidFill>
                <a:latin typeface="NikoshBAN"/>
                <a:cs typeface="NikoshBAN"/>
              </a:rPr>
              <a:t>সুস্বাগতম</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0" fill="hold"/>
                                        <p:tgtEl>
                                          <p:spTgt spid="4"/>
                                        </p:tgtEl>
                                        <p:attrNameLst>
                                          <p:attrName>ppt_x</p:attrName>
                                        </p:attrNameLst>
                                      </p:cBhvr>
                                      <p:tavLst>
                                        <p:tav tm="0">
                                          <p:val>
                                            <p:strVal val="#ppt_x"/>
                                          </p:val>
                                        </p:tav>
                                        <p:tav tm="100000">
                                          <p:val>
                                            <p:strVal val="#ppt_x"/>
                                          </p:val>
                                        </p:tav>
                                      </p:tavLst>
                                    </p:anim>
                                    <p:anim calcmode="lin" valueType="num">
                                      <p:cBhvr additive="base">
                                        <p:cTn id="15"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79712" y="2204864"/>
            <a:ext cx="5544616" cy="1368152"/>
          </a:xfrm>
          <a:prstGeom prst="ellipse">
            <a:avLst/>
          </a:prstGeom>
          <a:gradFill flip="none" rotWithShape="1">
            <a:gsLst>
              <a:gs pos="22000">
                <a:srgbClr val="000000"/>
              </a:gs>
              <a:gs pos="20000">
                <a:srgbClr val="000040"/>
              </a:gs>
              <a:gs pos="50000">
                <a:srgbClr val="400040"/>
              </a:gs>
              <a:gs pos="75000">
                <a:srgbClr val="8F0040"/>
              </a:gs>
              <a:gs pos="89999">
                <a:srgbClr val="F27300"/>
              </a:gs>
              <a:gs pos="100000">
                <a:srgbClr val="FFBF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latin typeface="NikoshBAN" pitchFamily="2" charset="0"/>
                <a:cs typeface="NikoshBAN" pitchFamily="2" charset="0"/>
              </a:rPr>
              <a:t>পাঠ উপস্থাপনা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ICT game.jpg"/>
          <p:cNvPicPr>
            <a:picLocks noChangeAspect="1"/>
          </p:cNvPicPr>
          <p:nvPr/>
        </p:nvPicPr>
        <p:blipFill>
          <a:blip r:embed="rId2" cstate="print"/>
          <a:stretch>
            <a:fillRect/>
          </a:stretch>
        </p:blipFill>
        <p:spPr>
          <a:xfrm>
            <a:off x="295064" y="732046"/>
            <a:ext cx="4036495" cy="3168352"/>
          </a:xfrm>
          <a:prstGeom prst="rect">
            <a:avLst/>
          </a:prstGeom>
        </p:spPr>
      </p:pic>
      <p:pic>
        <p:nvPicPr>
          <p:cNvPr id="5" name="Content Placeholder 3" descr="safe Use of com.jpg"/>
          <p:cNvPicPr>
            <a:picLocks noChangeAspect="1"/>
          </p:cNvPicPr>
          <p:nvPr/>
        </p:nvPicPr>
        <p:blipFill>
          <a:blip r:embed="rId3" cstate="print"/>
          <a:stretch>
            <a:fillRect/>
          </a:stretch>
        </p:blipFill>
        <p:spPr>
          <a:xfrm>
            <a:off x="4572000" y="764704"/>
            <a:ext cx="4176464" cy="3101678"/>
          </a:xfrm>
          <a:prstGeom prst="rect">
            <a:avLst/>
          </a:prstGeom>
        </p:spPr>
      </p:pic>
      <p:sp>
        <p:nvSpPr>
          <p:cNvPr id="6" name="Explosion 2 5"/>
          <p:cNvSpPr/>
          <p:nvPr/>
        </p:nvSpPr>
        <p:spPr>
          <a:xfrm>
            <a:off x="0" y="4365104"/>
            <a:ext cx="4283968" cy="1944216"/>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lvl="0" indent="-342900">
              <a:spcBef>
                <a:spcPct val="20000"/>
              </a:spcBef>
              <a:buFont typeface="Arial" pitchFamily="34" charset="0"/>
              <a:buChar char="•"/>
              <a:defRPr/>
            </a:pPr>
            <a:r>
              <a:rPr lang="bn-BD" dirty="0" smtClean="0">
                <a:solidFill>
                  <a:srgbClr val="FF0000"/>
                </a:solidFill>
                <a:latin typeface="NikoshBAN" pitchFamily="2" charset="0"/>
                <a:cs typeface="NikoshBAN" pitchFamily="2" charset="0"/>
                <a:sym typeface="Wingdings"/>
              </a:rPr>
              <a:t></a:t>
            </a:r>
            <a:r>
              <a:rPr lang="bn-IN" dirty="0" smtClean="0">
                <a:solidFill>
                  <a:srgbClr val="FF0000"/>
                </a:solidFill>
                <a:latin typeface="NikoshBAN" pitchFamily="2" charset="0"/>
                <a:cs typeface="NikoshBAN" pitchFamily="2" charset="0"/>
                <a:sym typeface="Wingdings"/>
              </a:rPr>
              <a:t> বড়রা কম্পিউটার ব্যবহার করছে। </a:t>
            </a:r>
            <a:endParaRPr lang="bn-BD" dirty="0" smtClean="0">
              <a:solidFill>
                <a:srgbClr val="7030A0"/>
              </a:solidFill>
              <a:latin typeface="NikoshBAN" pitchFamily="2" charset="0"/>
              <a:cs typeface="NikoshBAN" pitchFamily="2" charset="0"/>
            </a:endParaRPr>
          </a:p>
        </p:txBody>
      </p:sp>
      <p:sp>
        <p:nvSpPr>
          <p:cNvPr id="7" name="Explosion 2 6"/>
          <p:cNvSpPr/>
          <p:nvPr/>
        </p:nvSpPr>
        <p:spPr>
          <a:xfrm>
            <a:off x="4572000" y="4077072"/>
            <a:ext cx="4283968" cy="1944216"/>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marL="342900" lvl="0" indent="-342900">
              <a:spcBef>
                <a:spcPct val="20000"/>
              </a:spcBef>
              <a:buFont typeface="Arial" pitchFamily="34" charset="0"/>
              <a:buChar char="•"/>
              <a:defRPr/>
            </a:pPr>
            <a:r>
              <a:rPr lang="bn-BD" dirty="0" smtClean="0">
                <a:solidFill>
                  <a:srgbClr val="FF0000"/>
                </a:solidFill>
                <a:latin typeface="NikoshBAN" pitchFamily="2" charset="0"/>
                <a:cs typeface="NikoshBAN" pitchFamily="2" charset="0"/>
                <a:sym typeface="Wingdings"/>
              </a:rPr>
              <a:t></a:t>
            </a:r>
            <a:r>
              <a:rPr lang="bn-IN" dirty="0" smtClean="0">
                <a:solidFill>
                  <a:srgbClr val="FF0000"/>
                </a:solidFill>
                <a:latin typeface="NikoshBAN" pitchFamily="2" charset="0"/>
                <a:cs typeface="NikoshBAN" pitchFamily="2" charset="0"/>
                <a:sym typeface="Wingdings"/>
              </a:rPr>
              <a:t> ছোটরা  কম্পিউটার ব্যবহার করছে। </a:t>
            </a:r>
            <a:endParaRPr lang="bn-BD" dirty="0" smtClean="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T game.jpg"/>
          <p:cNvPicPr>
            <a:picLocks noChangeAspect="1"/>
          </p:cNvPicPr>
          <p:nvPr/>
        </p:nvPicPr>
        <p:blipFill>
          <a:blip r:embed="rId2" cstate="print"/>
          <a:stretch>
            <a:fillRect/>
          </a:stretch>
        </p:blipFill>
        <p:spPr>
          <a:xfrm>
            <a:off x="295064" y="732046"/>
            <a:ext cx="4036495" cy="3168352"/>
          </a:xfrm>
          <a:prstGeom prst="rect">
            <a:avLst/>
          </a:prstGeom>
        </p:spPr>
      </p:pic>
      <p:pic>
        <p:nvPicPr>
          <p:cNvPr id="6" name="Content Placeholder 4" descr="ICT game.jpg"/>
          <p:cNvPicPr>
            <a:picLocks noChangeAspect="1"/>
          </p:cNvPicPr>
          <p:nvPr/>
        </p:nvPicPr>
        <p:blipFill>
          <a:blip r:embed="rId3" cstate="print"/>
          <a:stretch>
            <a:fillRect/>
          </a:stretch>
        </p:blipFill>
        <p:spPr>
          <a:xfrm>
            <a:off x="4427984" y="725354"/>
            <a:ext cx="4398840" cy="3168352"/>
          </a:xfrm>
          <a:prstGeom prst="rect">
            <a:avLst/>
          </a:prstGeom>
        </p:spPr>
      </p:pic>
      <p:sp>
        <p:nvSpPr>
          <p:cNvPr id="10" name="Teardrop 9"/>
          <p:cNvSpPr/>
          <p:nvPr/>
        </p:nvSpPr>
        <p:spPr>
          <a:xfrm>
            <a:off x="683568" y="4365104"/>
            <a:ext cx="2376264" cy="2492896"/>
          </a:xfrm>
          <a:prstGeom prst="teardrop">
            <a:avLst>
              <a:gd name="adj" fmla="val 147642"/>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bn-IN" sz="2400" dirty="0" smtClean="0">
                <a:solidFill>
                  <a:srgbClr val="C00000"/>
                </a:solidFill>
                <a:latin typeface="NikoshBAN" pitchFamily="2" charset="0"/>
                <a:cs typeface="NikoshBAN" pitchFamily="2" charset="0"/>
              </a:rPr>
              <a:t>গ্রামের মহিলারা </a:t>
            </a:r>
            <a:r>
              <a:rPr lang="bn-IN" sz="3200" dirty="0" smtClean="0">
                <a:solidFill>
                  <a:srgbClr val="C00000"/>
                </a:solidFill>
                <a:latin typeface="NikoshBAN" pitchFamily="2" charset="0"/>
                <a:cs typeface="NikoshBAN" pitchFamily="2" charset="0"/>
              </a:rPr>
              <a:t>কম্পিউটার</a:t>
            </a:r>
            <a:r>
              <a:rPr lang="bn-IN" sz="2400" dirty="0" smtClean="0">
                <a:solidFill>
                  <a:srgbClr val="C00000"/>
                </a:solidFill>
                <a:latin typeface="NikoshBAN" pitchFamily="2" charset="0"/>
                <a:cs typeface="NikoshBAN" pitchFamily="2" charset="0"/>
              </a:rPr>
              <a:t> ব্যবহার করছে। </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3" name="Double Wave 12"/>
          <p:cNvSpPr/>
          <p:nvPr/>
        </p:nvSpPr>
        <p:spPr>
          <a:xfrm>
            <a:off x="4644008" y="4221088"/>
            <a:ext cx="4032448" cy="1800200"/>
          </a:xfrm>
          <a:prstGeom prst="doubleWave">
            <a:avLst>
              <a:gd name="adj1" fmla="val 6250"/>
              <a:gd name="adj2" fmla="val -1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2800" dirty="0" smtClean="0">
                <a:solidFill>
                  <a:srgbClr val="C00000"/>
                </a:solidFill>
                <a:latin typeface="NikoshBAN" pitchFamily="2" charset="0"/>
                <a:cs typeface="NikoshBAN" pitchFamily="2" charset="0"/>
              </a:rPr>
              <a:t>গ্রামের মহিলারা </a:t>
            </a:r>
            <a:r>
              <a:rPr lang="bn-IN" sz="3600" dirty="0" smtClean="0">
                <a:solidFill>
                  <a:srgbClr val="C00000"/>
                </a:solidFill>
                <a:latin typeface="NikoshBAN" pitchFamily="2" charset="0"/>
                <a:cs typeface="NikoshBAN" pitchFamily="2" charset="0"/>
              </a:rPr>
              <a:t>কম্পিউটার</a:t>
            </a:r>
            <a:r>
              <a:rPr lang="bn-IN" sz="2800" dirty="0" smtClean="0">
                <a:solidFill>
                  <a:srgbClr val="C00000"/>
                </a:solidFill>
                <a:latin typeface="NikoshBAN" pitchFamily="2" charset="0"/>
                <a:cs typeface="NikoshBAN" pitchFamily="2" charset="0"/>
              </a:rPr>
              <a:t> ব্যবহার করছে। </a:t>
            </a:r>
            <a:r>
              <a:rPr lang="bn-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5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2500" autoRev="1" fill="hold">
                                          <p:stCondLst>
                                            <p:cond delay="0"/>
                                          </p:stCondLst>
                                        </p:cTn>
                                        <p:tgtEl>
                                          <p:spTgt spid="13"/>
                                        </p:tgtEl>
                                        <p:attrNameLst>
                                          <p:attrName>ppt_w</p:attrName>
                                        </p:attrNameLst>
                                      </p:cBhvr>
                                    </p:anim>
                                    <p:anim by="(#ppt_w*0.50)" calcmode="lin" valueType="num">
                                      <p:cBhvr>
                                        <p:cTn id="21" dur="2500" decel="50000" autoRev="1" fill="hold">
                                          <p:stCondLst>
                                            <p:cond delay="0"/>
                                          </p:stCondLst>
                                        </p:cTn>
                                        <p:tgtEl>
                                          <p:spTgt spid="13"/>
                                        </p:tgtEl>
                                        <p:attrNameLst>
                                          <p:attrName>ppt_x</p:attrName>
                                        </p:attrNameLst>
                                      </p:cBhvr>
                                    </p:anim>
                                    <p:anim from="(-#ppt_h/2)" to="(#ppt_y)" calcmode="lin" valueType="num">
                                      <p:cBhvr>
                                        <p:cTn id="22" dur="5000" fill="hold">
                                          <p:stCondLst>
                                            <p:cond delay="0"/>
                                          </p:stCondLst>
                                        </p:cTn>
                                        <p:tgtEl>
                                          <p:spTgt spid="13"/>
                                        </p:tgtEl>
                                        <p:attrNameLst>
                                          <p:attrName>ppt_y</p:attrName>
                                        </p:attrNameLst>
                                      </p:cBhvr>
                                    </p:anim>
                                    <p:animRot by="21600000">
                                      <p:cBhvr>
                                        <p:cTn id="23" dur="5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ICT game.jpg"/>
          <p:cNvPicPr>
            <a:picLocks noChangeAspect="1"/>
          </p:cNvPicPr>
          <p:nvPr/>
        </p:nvPicPr>
        <p:blipFill>
          <a:blip r:embed="rId2" cstate="print"/>
          <a:stretch>
            <a:fillRect/>
          </a:stretch>
        </p:blipFill>
        <p:spPr>
          <a:xfrm>
            <a:off x="683568" y="260648"/>
            <a:ext cx="4248472" cy="3639750"/>
          </a:xfrm>
          <a:prstGeom prst="rect">
            <a:avLst/>
          </a:prstGeom>
        </p:spPr>
      </p:pic>
      <p:pic>
        <p:nvPicPr>
          <p:cNvPr id="4" name="Content Placeholder 4" descr="ICT game.jpg"/>
          <p:cNvPicPr>
            <a:picLocks noChangeAspect="1"/>
          </p:cNvPicPr>
          <p:nvPr/>
        </p:nvPicPr>
        <p:blipFill>
          <a:blip r:embed="rId3" cstate="print"/>
          <a:stretch>
            <a:fillRect/>
          </a:stretch>
        </p:blipFill>
        <p:spPr>
          <a:xfrm>
            <a:off x="5004048" y="260648"/>
            <a:ext cx="4248472" cy="3600400"/>
          </a:xfrm>
          <a:prstGeom prst="rect">
            <a:avLst/>
          </a:prstGeom>
        </p:spPr>
      </p:pic>
      <p:sp>
        <p:nvSpPr>
          <p:cNvPr id="6" name="Left-Right-Up Arrow 5"/>
          <p:cNvSpPr/>
          <p:nvPr/>
        </p:nvSpPr>
        <p:spPr>
          <a:xfrm>
            <a:off x="251520" y="4005064"/>
            <a:ext cx="4896544" cy="2852936"/>
          </a:xfrm>
          <a:prstGeom prst="leftRightUpArrow">
            <a:avLst>
              <a:gd name="adj1" fmla="val 35684"/>
              <a:gd name="adj2" fmla="val 31105"/>
              <a:gd name="adj3" fmla="val 20421"/>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0000"/>
                </a:solidFill>
              </a:rPr>
              <a:t>বিদ্যুতায়িত বালক </a:t>
            </a:r>
            <a:endParaRPr lang="en-US" sz="3200" dirty="0">
              <a:solidFill>
                <a:srgbClr val="FF0000"/>
              </a:solidFill>
            </a:endParaRPr>
          </a:p>
        </p:txBody>
      </p:sp>
      <p:sp>
        <p:nvSpPr>
          <p:cNvPr id="8" name="Multiply 7"/>
          <p:cNvSpPr/>
          <p:nvPr/>
        </p:nvSpPr>
        <p:spPr>
          <a:xfrm>
            <a:off x="4319464" y="4653136"/>
            <a:ext cx="6013176" cy="2232248"/>
          </a:xfrm>
          <a:prstGeom prst="mathMultiply">
            <a:avLst>
              <a:gd name="adj1" fmla="val 1084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itchFamily="2" charset="0"/>
                <a:cs typeface="NikoshBAN" pitchFamily="2" charset="0"/>
              </a:rPr>
              <a:t>শিশুটি যে কোনসময়  বিদ্যুতায়িত হতে পারে</a:t>
            </a:r>
            <a:endParaRPr lang="en-US" sz="36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5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0" fill="hold"/>
                                        <p:tgtEl>
                                          <p:spTgt spid="8"/>
                                        </p:tgtEl>
                                        <p:attrNameLst>
                                          <p:attrName>ppt_w</p:attrName>
                                        </p:attrNameLst>
                                      </p:cBhvr>
                                      <p:tavLst>
                                        <p:tav tm="0">
                                          <p:val>
                                            <p:fltVal val="0"/>
                                          </p:val>
                                        </p:tav>
                                        <p:tav tm="100000">
                                          <p:val>
                                            <p:strVal val="#ppt_w"/>
                                          </p:val>
                                        </p:tav>
                                      </p:tavLst>
                                    </p:anim>
                                    <p:anim calcmode="lin" valueType="num">
                                      <p:cBhvr>
                                        <p:cTn id="28" dur="5000" fill="hold"/>
                                        <p:tgtEl>
                                          <p:spTgt spid="8"/>
                                        </p:tgtEl>
                                        <p:attrNameLst>
                                          <p:attrName>ppt_h</p:attrName>
                                        </p:attrNameLst>
                                      </p:cBhvr>
                                      <p:tavLst>
                                        <p:tav tm="0">
                                          <p:val>
                                            <p:fltVal val="0"/>
                                          </p:val>
                                        </p:tav>
                                        <p:tav tm="100000">
                                          <p:val>
                                            <p:strVal val="#ppt_h"/>
                                          </p:val>
                                        </p:tav>
                                      </p:tavLst>
                                    </p:anim>
                                    <p:animEffect transition="in" filter="fade">
                                      <p:cBhvr>
                                        <p:cTn id="29" dur="5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2"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0" fill="hold"/>
                                        <p:tgtEl>
                                          <p:spTgt spid="8"/>
                                        </p:tgtEl>
                                        <p:attrNameLst>
                                          <p:attrName>ppt_x</p:attrName>
                                        </p:attrNameLst>
                                      </p:cBhvr>
                                      <p:tavLst>
                                        <p:tav tm="0">
                                          <p:val>
                                            <p:strVal val="0-#ppt_w/2"/>
                                          </p:val>
                                        </p:tav>
                                        <p:tav tm="100000">
                                          <p:val>
                                            <p:strVal val="#ppt_x"/>
                                          </p:val>
                                        </p:tav>
                                      </p:tavLst>
                                    </p:anim>
                                    <p:anim calcmode="lin" valueType="num">
                                      <p:cBhvr additive="base">
                                        <p:cTn id="35" dur="5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solidFill>
                  <a:srgbClr val="7030A0"/>
                </a:solidFill>
                <a:latin typeface="NikoshBAN" pitchFamily="2" charset="0"/>
                <a:cs typeface="NikoshBAN" pitchFamily="2" charset="0"/>
                <a:sym typeface="Wingdings"/>
              </a:rPr>
              <a:t> লেপটপ কম্পিউটার </a:t>
            </a:r>
            <a:endParaRPr lang="en-US" dirty="0">
              <a:latin typeface="SutonnyMJ" pitchFamily="2" charset="0"/>
              <a:cs typeface="SutonnyMJ" pitchFamily="2" charset="0"/>
            </a:endParaRPr>
          </a:p>
        </p:txBody>
      </p:sp>
      <p:pic>
        <p:nvPicPr>
          <p:cNvPr id="7" name="Content Placeholder 6" descr="Laptop com charger.jpg"/>
          <p:cNvPicPr>
            <a:picLocks noGrp="1" noChangeAspect="1"/>
          </p:cNvPicPr>
          <p:nvPr>
            <p:ph sz="half" idx="1"/>
          </p:nvPr>
        </p:nvPicPr>
        <p:blipFill>
          <a:blip r:embed="rId2" cstate="print"/>
          <a:stretch>
            <a:fillRect/>
          </a:stretch>
        </p:blipFill>
        <p:spPr>
          <a:xfrm>
            <a:off x="4788024" y="1772816"/>
            <a:ext cx="2763216" cy="2088232"/>
          </a:xfrm>
        </p:spPr>
      </p:pic>
      <p:pic>
        <p:nvPicPr>
          <p:cNvPr id="5" name="Content Placeholder 4" descr="Laptop com.jpg"/>
          <p:cNvPicPr>
            <a:picLocks noGrp="1" noChangeAspect="1"/>
          </p:cNvPicPr>
          <p:nvPr>
            <p:ph sz="half" idx="2"/>
          </p:nvPr>
        </p:nvPicPr>
        <p:blipFill>
          <a:blip r:embed="rId3" cstate="print"/>
          <a:stretch>
            <a:fillRect/>
          </a:stretch>
        </p:blipFill>
        <p:spPr>
          <a:xfrm>
            <a:off x="1043608" y="1412776"/>
            <a:ext cx="3816424" cy="3942180"/>
          </a:xfrm>
        </p:spPr>
      </p:pic>
      <p:sp>
        <p:nvSpPr>
          <p:cNvPr id="6" name="TextBox 5"/>
          <p:cNvSpPr txBox="1"/>
          <p:nvPr/>
        </p:nvSpPr>
        <p:spPr>
          <a:xfrm>
            <a:off x="7740352" y="2924944"/>
            <a:ext cx="1008112" cy="369332"/>
          </a:xfrm>
          <a:prstGeom prst="rect">
            <a:avLst/>
          </a:prstGeom>
          <a:noFill/>
        </p:spPr>
        <p:txBody>
          <a:bodyPr wrap="square" rtlCol="0">
            <a:spAutoFit/>
          </a:bodyPr>
          <a:lstStyle/>
          <a:p>
            <a:endParaRPr lang="en-US" dirty="0"/>
          </a:p>
        </p:txBody>
      </p:sp>
      <p:sp>
        <p:nvSpPr>
          <p:cNvPr id="9" name="TextBox 8"/>
          <p:cNvSpPr txBox="1"/>
          <p:nvPr/>
        </p:nvSpPr>
        <p:spPr>
          <a:xfrm>
            <a:off x="827584" y="5445224"/>
            <a:ext cx="7488832" cy="830997"/>
          </a:xfrm>
          <a:prstGeom prst="rect">
            <a:avLst/>
          </a:prstGeom>
          <a:noFill/>
        </p:spPr>
        <p:txBody>
          <a:bodyPr wrap="square" rtlCol="0">
            <a:spAutoFit/>
          </a:bodyPr>
          <a:lstStyle/>
          <a:p>
            <a:r>
              <a:rPr lang="bn-BD" sz="2400" dirty="0" smtClean="0">
                <a:solidFill>
                  <a:srgbClr val="7030A0"/>
                </a:solidFill>
                <a:latin typeface="NikoshBAN" pitchFamily="2" charset="0"/>
                <a:cs typeface="NikoshBAN" pitchFamily="2" charset="0"/>
                <a:sym typeface="Wingdings"/>
              </a:rPr>
              <a:t>লেপটপ</a:t>
            </a:r>
            <a:r>
              <a:rPr lang="bn-BD" sz="2400" b="1" dirty="0" smtClean="0">
                <a:solidFill>
                  <a:srgbClr val="7030A0"/>
                </a:solidFill>
                <a:latin typeface="NikoshBAN" pitchFamily="2" charset="0"/>
                <a:cs typeface="NikoshBAN" pitchFamily="2" charset="0"/>
                <a:sym typeface="Wingdings"/>
              </a:rPr>
              <a:t> কম্পিউটার </a:t>
            </a:r>
            <a:r>
              <a:rPr lang="bn-BD" sz="2400" b="1" dirty="0" smtClean="0">
                <a:solidFill>
                  <a:srgbClr val="0070C0"/>
                </a:solidFill>
                <a:latin typeface="NikoshBAN" pitchFamily="2" charset="0"/>
                <a:cs typeface="NikoshBAN" pitchFamily="2" charset="0"/>
                <a:sym typeface="Wingdings"/>
              </a:rPr>
              <a:t>: ইহাতে  ব্যাটারী চার্জ করার সময় </a:t>
            </a:r>
            <a:r>
              <a:rPr lang="bn-BD" sz="2400" b="1" dirty="0" smtClean="0">
                <a:solidFill>
                  <a:srgbClr val="FF0000"/>
                </a:solidFill>
                <a:latin typeface="NikoshBAN" pitchFamily="2" charset="0"/>
                <a:cs typeface="NikoshBAN" pitchFamily="2" charset="0"/>
                <a:sym typeface="Wingdings"/>
              </a:rPr>
              <a:t>২২০ ভোল্টের </a:t>
            </a:r>
            <a:r>
              <a:rPr lang="bn-BD" sz="2400" b="1" dirty="0" smtClean="0">
                <a:solidFill>
                  <a:srgbClr val="FF0000"/>
                </a:solidFill>
                <a:latin typeface="SutonnyMJ" pitchFamily="2" charset="0"/>
                <a:cs typeface="NikoshBAN" pitchFamily="2" charset="0"/>
                <a:sym typeface="Wingdings"/>
              </a:rPr>
              <a:t>বিদ্যু‌‌‌‌‌ৎ সংযোগ </a:t>
            </a:r>
            <a:r>
              <a:rPr lang="bn-BD" sz="2400" b="1" dirty="0" smtClean="0">
                <a:solidFill>
                  <a:srgbClr val="0070C0"/>
                </a:solidFill>
                <a:latin typeface="SutonnyMJ" pitchFamily="2" charset="0"/>
                <a:cs typeface="NikoshBAN" pitchFamily="2" charset="0"/>
                <a:sym typeface="Wingdings"/>
              </a:rPr>
              <a:t>দিতে হয়।</a:t>
            </a:r>
            <a:r>
              <a:rPr lang="bn-BD" b="1" dirty="0" smtClean="0">
                <a:solidFill>
                  <a:srgbClr val="FF0000"/>
                </a:solidFill>
                <a:latin typeface="SutonnyMJ" pitchFamily="2" charset="0"/>
                <a:cs typeface="NikoshBAN" pitchFamily="2" charset="0"/>
                <a:sym typeface="Wingdings"/>
              </a:rPr>
              <a:t> </a:t>
            </a:r>
            <a:r>
              <a:rPr lang="bn-BD" b="1" dirty="0" smtClean="0">
                <a:solidFill>
                  <a:srgbClr val="7030A0"/>
                </a:solidFill>
                <a:latin typeface="NikoshBAN" pitchFamily="2" charset="0"/>
                <a:cs typeface="NikoshBAN" pitchFamily="2" charset="0"/>
                <a:sym typeface="Wingdings"/>
              </a:rPr>
              <a:t> </a:t>
            </a:r>
            <a:endParaRPr lang="en-US" b="1" dirty="0">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solidFill>
                  <a:srgbClr val="7030A0"/>
                </a:solidFill>
                <a:latin typeface="NikoshBAN" pitchFamily="2" charset="0"/>
                <a:cs typeface="NikoshBAN" pitchFamily="2" charset="0"/>
                <a:sym typeface="Wingdings"/>
              </a:rPr>
              <a:t>ডেস্কটপ কম্পিউটার</a:t>
            </a:r>
            <a:endParaRPr lang="en-US" dirty="0"/>
          </a:p>
        </p:txBody>
      </p:sp>
      <p:pic>
        <p:nvPicPr>
          <p:cNvPr id="8" name="Content Placeholder 7" descr="Computer-Hardware-Monitor-System-Game.jpg"/>
          <p:cNvPicPr>
            <a:picLocks noGrp="1" noChangeAspect="1"/>
          </p:cNvPicPr>
          <p:nvPr>
            <p:ph idx="1"/>
          </p:nvPr>
        </p:nvPicPr>
        <p:blipFill>
          <a:blip r:embed="rId2" cstate="print"/>
          <a:stretch>
            <a:fillRect/>
          </a:stretch>
        </p:blipFill>
        <p:spPr>
          <a:xfrm>
            <a:off x="4572000" y="2060848"/>
            <a:ext cx="4392488" cy="3129211"/>
          </a:xfrm>
        </p:spPr>
      </p:pic>
      <p:pic>
        <p:nvPicPr>
          <p:cNvPr id="9" name="Content Placeholder 7" descr="Computer-Hardware-Monitor-System-Game.jpg"/>
          <p:cNvPicPr>
            <a:picLocks noChangeAspect="1"/>
          </p:cNvPicPr>
          <p:nvPr/>
        </p:nvPicPr>
        <p:blipFill>
          <a:blip r:embed="rId3" cstate="print"/>
          <a:stretch>
            <a:fillRect/>
          </a:stretch>
        </p:blipFill>
        <p:spPr>
          <a:xfrm>
            <a:off x="179511" y="2060849"/>
            <a:ext cx="4160637" cy="2794004"/>
          </a:xfrm>
          <a:prstGeom prst="rect">
            <a:avLst/>
          </a:prstGeom>
        </p:spPr>
      </p:pic>
      <p:sp>
        <p:nvSpPr>
          <p:cNvPr id="12" name="TextBox 11"/>
          <p:cNvSpPr txBox="1"/>
          <p:nvPr/>
        </p:nvSpPr>
        <p:spPr>
          <a:xfrm>
            <a:off x="827584" y="5445224"/>
            <a:ext cx="7488832" cy="461665"/>
          </a:xfrm>
          <a:prstGeom prst="rect">
            <a:avLst/>
          </a:prstGeom>
          <a:noFill/>
        </p:spPr>
        <p:txBody>
          <a:bodyPr wrap="square" rtlCol="0">
            <a:spAutoFit/>
          </a:bodyPr>
          <a:lstStyle/>
          <a:p>
            <a:r>
              <a:rPr lang="bn-BD" sz="2400" b="1" dirty="0" smtClean="0">
                <a:solidFill>
                  <a:srgbClr val="0070C0"/>
                </a:solidFill>
                <a:latin typeface="NikoshBAN" pitchFamily="2" charset="0"/>
                <a:cs typeface="NikoshBAN" pitchFamily="2" charset="0"/>
                <a:sym typeface="Wingdings"/>
              </a:rPr>
              <a:t>ডেস্কটপ কম্পিউটার : ইহাতে </a:t>
            </a:r>
            <a:r>
              <a:rPr lang="bn-BD" sz="2400" b="1" dirty="0" smtClean="0">
                <a:solidFill>
                  <a:srgbClr val="FF0000"/>
                </a:solidFill>
                <a:latin typeface="NikoshBAN" pitchFamily="2" charset="0"/>
                <a:cs typeface="NikoshBAN" pitchFamily="2" charset="0"/>
                <a:sym typeface="Wingdings"/>
              </a:rPr>
              <a:t>২২০ ভোল্টের </a:t>
            </a:r>
            <a:r>
              <a:rPr lang="bn-BD" sz="2400" b="1" dirty="0" smtClean="0">
                <a:solidFill>
                  <a:srgbClr val="FF0000"/>
                </a:solidFill>
                <a:latin typeface="SutonnyMJ" pitchFamily="2" charset="0"/>
                <a:cs typeface="NikoshBAN" pitchFamily="2" charset="0"/>
                <a:sym typeface="Wingdings"/>
              </a:rPr>
              <a:t>বিদ্যু‌‌‌‌‌ৎ সংযোগ </a:t>
            </a:r>
            <a:r>
              <a:rPr lang="bn-BD" sz="2400" b="1" dirty="0" smtClean="0">
                <a:solidFill>
                  <a:srgbClr val="0070C0"/>
                </a:solidFill>
                <a:latin typeface="SutonnyMJ" pitchFamily="2" charset="0"/>
                <a:cs typeface="NikoshBAN" pitchFamily="2" charset="0"/>
                <a:sym typeface="Wingdings"/>
              </a:rPr>
              <a:t>দিতে হয়।</a:t>
            </a:r>
            <a:r>
              <a:rPr lang="bn-BD" b="1" dirty="0" smtClean="0">
                <a:solidFill>
                  <a:srgbClr val="FF0000"/>
                </a:solidFill>
                <a:latin typeface="SutonnyMJ" pitchFamily="2" charset="0"/>
                <a:cs typeface="NikoshBAN" pitchFamily="2" charset="0"/>
                <a:sym typeface="Wingdings"/>
              </a:rPr>
              <a:t> </a:t>
            </a:r>
            <a:r>
              <a:rPr lang="bn-BD" b="1" dirty="0" smtClean="0">
                <a:solidFill>
                  <a:srgbClr val="7030A0"/>
                </a:solidFill>
                <a:latin typeface="NikoshBAN" pitchFamily="2" charset="0"/>
                <a:cs typeface="NikoshBAN" pitchFamily="2" charset="0"/>
                <a:sym typeface="Wingdings"/>
              </a:rPr>
              <a:t> </a:t>
            </a:r>
            <a:endParaRPr lang="en-US" b="1" dirty="0">
              <a:latin typeface="SutonnyMJ" pitchFamily="2" charset="0"/>
              <a:cs typeface="SutonnyMJ"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990656" cy="5256583"/>
          </a:xfrm>
          <a:solidFill>
            <a:srgbClr val="00B0F0"/>
          </a:solidFill>
          <a:ln>
            <a:solidFill>
              <a:srgbClr val="00B050"/>
            </a:solidFill>
          </a:ln>
        </p:spPr>
        <p:txBody>
          <a:bodyPr>
            <a:normAutofit fontScale="90000"/>
          </a:bodyPr>
          <a:lstStyle/>
          <a:p>
            <a:pPr algn="l"/>
            <a:r>
              <a:rPr lang="bn-BD" dirty="0" smtClean="0">
                <a:solidFill>
                  <a:srgbClr val="C00000"/>
                </a:solidFill>
                <a:latin typeface="NikoshBAN" pitchFamily="2" charset="0"/>
                <a:cs typeface="NikoshBAN" pitchFamily="2" charset="0"/>
                <a:sym typeface="Wingdings"/>
              </a:rPr>
              <a:t> বৈদ্যুতিক সংযোগ যদি ৫০ ভোল্টেজ এর বেশী হয় তবে আমরা (আমাদের শরীর ) সেটা অনুভব করতে পারে । আমাদের দেশে বিদ্যুৎ প্রবাহ সাধারণত ২২০ </a:t>
            </a:r>
            <a:r>
              <a:rPr lang="bn-IN" dirty="0" smtClean="0">
                <a:solidFill>
                  <a:srgbClr val="C00000"/>
                </a:solidFill>
                <a:latin typeface="NikoshBAN" pitchFamily="2" charset="0"/>
                <a:cs typeface="NikoshBAN" pitchFamily="2" charset="0"/>
                <a:sym typeface="Wingdings"/>
              </a:rPr>
              <a:t>ভোল্টেজ</a:t>
            </a:r>
            <a:r>
              <a:rPr lang="bn-BD" dirty="0" smtClean="0">
                <a:solidFill>
                  <a:srgbClr val="C00000"/>
                </a:solidFill>
                <a:latin typeface="NikoshBAN" pitchFamily="2" charset="0"/>
                <a:cs typeface="NikoshBAN" pitchFamily="2" charset="0"/>
                <a:sym typeface="Wingdings"/>
              </a:rPr>
              <a:t>। তাই কোন ভাবে বিদ্যুৎএর তার অর্থাৎ সংযোগ আমাদের শরীরে স্পর্শ করলে আমরা ভয়ানক  বৈদ্যুতিক শক অনুভব করব  এবং আমাদের হৃদপিন্ডের স্পন্দন সহ শরীরের সকল কার্যকলাপ বন্দ হয়ে যেতে পারে।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3024336"/>
          </a:xfrm>
          <a:gradFill>
            <a:gsLst>
              <a:gs pos="22000">
                <a:srgbClr val="7030A0"/>
              </a:gs>
              <a:gs pos="20000">
                <a:srgbClr val="000040"/>
              </a:gs>
              <a:gs pos="50000">
                <a:srgbClr val="400040"/>
              </a:gs>
              <a:gs pos="75000">
                <a:srgbClr val="8F0040"/>
              </a:gs>
              <a:gs pos="89999">
                <a:srgbClr val="F27300"/>
              </a:gs>
              <a:gs pos="100000">
                <a:srgbClr val="FFBF00"/>
              </a:gs>
            </a:gsLst>
            <a:lin ang="6600000" scaled="0"/>
          </a:gradFill>
        </p:spPr>
        <p:txBody>
          <a:bodyPr>
            <a:normAutofit/>
          </a:bodyPr>
          <a:lstStyle/>
          <a:p>
            <a:r>
              <a:rPr lang="bn-BD" dirty="0" smtClean="0">
                <a:solidFill>
                  <a:srgbClr val="00B0F0"/>
                </a:solidFill>
                <a:latin typeface="NikoshBAN" pitchFamily="2" charset="0"/>
                <a:cs typeface="NikoshBAN" pitchFamily="2" charset="0"/>
                <a:sym typeface="Wingdings"/>
              </a:rPr>
              <a:t> </a:t>
            </a:r>
            <a:r>
              <a:rPr lang="bn-BD" dirty="0" smtClean="0">
                <a:solidFill>
                  <a:srgbClr val="92D050"/>
                </a:solidFill>
                <a:latin typeface="NikoshBAN" pitchFamily="2" charset="0"/>
                <a:cs typeface="NikoshBAN" pitchFamily="2" charset="0"/>
                <a:sym typeface="Wingdings"/>
              </a:rPr>
              <a:t>তাই সব সময়ই আমরা সঠিক সকেটে সঠিক প্লাগ ব্যবহার করে বিদ্যুতের সংযোগ দিব। কখনও খোলা তারের প্লাষ্টিক  সরিয়ে প্লাগে ঢুকিয়ে বিদ্যুৎ সংযোগ দেব  না।   </a:t>
            </a:r>
            <a:endParaRPr lang="en-US" dirty="0">
              <a:solidFill>
                <a:srgbClr val="92D050"/>
              </a:solidFill>
            </a:endParaRPr>
          </a:p>
        </p:txBody>
      </p:sp>
      <p:pic>
        <p:nvPicPr>
          <p:cNvPr id="3" name="Content Placeholder 7" descr="Computer-Hardware-Monitor-System-Game.jpg"/>
          <p:cNvPicPr>
            <a:picLocks noChangeAspect="1"/>
          </p:cNvPicPr>
          <p:nvPr/>
        </p:nvPicPr>
        <p:blipFill>
          <a:blip r:embed="rId2" cstate="print"/>
          <a:stretch>
            <a:fillRect/>
          </a:stretch>
        </p:blipFill>
        <p:spPr>
          <a:xfrm>
            <a:off x="539552" y="188640"/>
            <a:ext cx="4392488" cy="2923001"/>
          </a:xfrm>
          <a:prstGeom prst="rect">
            <a:avLst/>
          </a:prstGeom>
        </p:spPr>
      </p:pic>
      <p:pic>
        <p:nvPicPr>
          <p:cNvPr id="6" name="Content Placeholder 7" descr="Computer-Hardware-Monitor-System-Game.jpg"/>
          <p:cNvPicPr>
            <a:picLocks noChangeAspect="1"/>
          </p:cNvPicPr>
          <p:nvPr/>
        </p:nvPicPr>
        <p:blipFill>
          <a:blip r:embed="rId3" cstate="print"/>
          <a:stretch>
            <a:fillRect/>
          </a:stretch>
        </p:blipFill>
        <p:spPr>
          <a:xfrm>
            <a:off x="4932040" y="188640"/>
            <a:ext cx="4392488" cy="292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from="(-#ppt_w/2)" to="(#ppt_x)" calcmode="lin" valueType="num">
                                      <p:cBhvr>
                                        <p:cTn id="16" dur="600" fill="hold">
                                          <p:stCondLst>
                                            <p:cond delay="0"/>
                                          </p:stCondLst>
                                        </p:cTn>
                                        <p:tgtEl>
                                          <p:spTgt spid="2"/>
                                        </p:tgtEl>
                                        <p:attrNameLst>
                                          <p:attrName>ppt_x</p:attrName>
                                        </p:attrNameLst>
                                      </p:cBhvr>
                                    </p:anim>
                                    <p:anim from="0" to="-1.0" calcmode="lin" valueType="num">
                                      <p:cBhvr>
                                        <p:cTn id="17" dur="200" decel="50000" autoRev="1" fill="hold">
                                          <p:stCondLst>
                                            <p:cond delay="600"/>
                                          </p:stCondLst>
                                        </p:cTn>
                                        <p:tgtEl>
                                          <p:spTgt spid="2"/>
                                        </p:tgtEl>
                                        <p:attrNameLst>
                                          <p:attrName>xshear</p:attrName>
                                        </p:attrNameLst>
                                      </p:cBhvr>
                                    </p:anim>
                                    <p:animScale>
                                      <p:cBhvr>
                                        <p:cTn id="18" dur="200" decel="100000" autoRev="1" fill="hold">
                                          <p:stCondLst>
                                            <p:cond delay="600"/>
                                          </p:stCondLst>
                                        </p:cTn>
                                        <p:tgtEl>
                                          <p:spTgt spid="2"/>
                                        </p:tgtEl>
                                      </p:cBhvr>
                                      <p:from x="100000" y="100000"/>
                                      <p:to x="80000" y="100000"/>
                                    </p:animScale>
                                    <p:anim by="(#ppt_h/3+#ppt_w*0.1)" calcmode="lin" valueType="num">
                                      <p:cBhvr additive="sum">
                                        <p:cTn id="19"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195736" y="188640"/>
            <a:ext cx="4536504" cy="2232248"/>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FF0000"/>
                </a:solidFill>
                <a:latin typeface="NikoshBAN" pitchFamily="2" charset="0"/>
                <a:cs typeface="NikoshBAN" pitchFamily="2" charset="0"/>
                <a:sym typeface="Wingdings"/>
              </a:rPr>
              <a:t>দলগত কাজ  </a:t>
            </a:r>
            <a:endParaRPr lang="en-US" sz="8000" dirty="0"/>
          </a:p>
        </p:txBody>
      </p:sp>
      <p:sp>
        <p:nvSpPr>
          <p:cNvPr id="5" name="TextBox 4"/>
          <p:cNvSpPr txBox="1"/>
          <p:nvPr/>
        </p:nvSpPr>
        <p:spPr>
          <a:xfrm>
            <a:off x="539552" y="2492896"/>
            <a:ext cx="7704856" cy="3046988"/>
          </a:xfrm>
          <a:prstGeom prst="rect">
            <a:avLst/>
          </a:prstGeom>
          <a:solidFill>
            <a:srgbClr val="00B050"/>
          </a:solidFill>
        </p:spPr>
        <p:txBody>
          <a:bodyPr wrap="square" rtlCol="0">
            <a:spAutoFit/>
          </a:bodyPr>
          <a:lstStyle/>
          <a:p>
            <a:pPr algn="just"/>
            <a:r>
              <a:rPr lang="bn-BD" sz="4800" dirty="0" smtClean="0">
                <a:solidFill>
                  <a:srgbClr val="7030A0"/>
                </a:solidFill>
                <a:sym typeface="Wingdings"/>
              </a:rPr>
              <a:t> </a:t>
            </a:r>
            <a:r>
              <a:rPr lang="bn-BD" sz="4800" dirty="0" smtClean="0">
                <a:solidFill>
                  <a:srgbClr val="7030A0"/>
                </a:solidFill>
                <a:latin typeface="NikoshBAN" pitchFamily="2" charset="0"/>
                <a:cs typeface="NikoshBAN" pitchFamily="2" charset="0"/>
                <a:sym typeface="Wingdings"/>
              </a:rPr>
              <a:t> তোমাদের বিদ্যালয়ে যে সকল    </a:t>
            </a:r>
            <a:r>
              <a:rPr lang="bn-BD" sz="4800" dirty="0" smtClean="0">
                <a:solidFill>
                  <a:srgbClr val="7030A0"/>
                </a:solidFill>
                <a:latin typeface="NikoshBAN"/>
                <a:ea typeface="+mj-ea"/>
                <a:cs typeface="NikoshBAN"/>
              </a:rPr>
              <a:t>বৈদ্যুতিক স</a:t>
            </a:r>
            <a:r>
              <a:rPr lang="bn-IN" sz="4800" dirty="0" smtClean="0">
                <a:solidFill>
                  <a:srgbClr val="7030A0"/>
                </a:solidFill>
                <a:latin typeface="NikoshBAN"/>
                <a:ea typeface="+mj-ea"/>
                <a:cs typeface="NikoshBAN"/>
              </a:rPr>
              <a:t>ংযোগ সঠিক না  সে গুলোর তালিকা </a:t>
            </a:r>
            <a:r>
              <a:rPr lang="en-GB" sz="4800" dirty="0" err="1" smtClean="0">
                <a:solidFill>
                  <a:srgbClr val="7030A0"/>
                </a:solidFill>
                <a:latin typeface="NikoshBAN"/>
                <a:ea typeface="+mj-ea"/>
                <a:cs typeface="NikoshBAN"/>
              </a:rPr>
              <a:t>তৈরী</a:t>
            </a:r>
            <a:r>
              <a:rPr lang="en-GB" sz="4800" dirty="0" smtClean="0">
                <a:solidFill>
                  <a:srgbClr val="7030A0"/>
                </a:solidFill>
                <a:latin typeface="NikoshBAN"/>
                <a:ea typeface="+mj-ea"/>
                <a:cs typeface="NikoshBAN"/>
              </a:rPr>
              <a:t>  </a:t>
            </a:r>
            <a:r>
              <a:rPr lang="en-GB" sz="4800" dirty="0" err="1" smtClean="0">
                <a:solidFill>
                  <a:srgbClr val="7030A0"/>
                </a:solidFill>
                <a:latin typeface="NikoshBAN"/>
                <a:ea typeface="+mj-ea"/>
                <a:cs typeface="NikoshBAN"/>
              </a:rPr>
              <a:t>করে</a:t>
            </a:r>
            <a:r>
              <a:rPr lang="en-GB" sz="4800" dirty="0" smtClean="0">
                <a:solidFill>
                  <a:srgbClr val="7030A0"/>
                </a:solidFill>
                <a:latin typeface="NikoshBAN"/>
                <a:ea typeface="+mj-ea"/>
                <a:cs typeface="NikoshBAN"/>
              </a:rPr>
              <a:t> </a:t>
            </a:r>
            <a:r>
              <a:rPr lang="en-GB" sz="4800" dirty="0" err="1" smtClean="0">
                <a:solidFill>
                  <a:srgbClr val="7030A0"/>
                </a:solidFill>
                <a:latin typeface="NikoshBAN"/>
                <a:ea typeface="+mj-ea"/>
                <a:cs typeface="NikoshBAN"/>
              </a:rPr>
              <a:t>তোমার</a:t>
            </a:r>
            <a:r>
              <a:rPr lang="en-GB" sz="4800" dirty="0" smtClean="0">
                <a:solidFill>
                  <a:srgbClr val="7030A0"/>
                </a:solidFill>
                <a:latin typeface="NikoshBAN"/>
                <a:ea typeface="+mj-ea"/>
                <a:cs typeface="NikoshBAN"/>
              </a:rPr>
              <a:t> </a:t>
            </a:r>
            <a:r>
              <a:rPr lang="en-GB" sz="4800" dirty="0" err="1" smtClean="0">
                <a:solidFill>
                  <a:srgbClr val="7030A0"/>
                </a:solidFill>
                <a:latin typeface="NikoshBAN"/>
                <a:ea typeface="+mj-ea"/>
                <a:cs typeface="NikoshBAN"/>
              </a:rPr>
              <a:t>শ্রেণী</a:t>
            </a:r>
            <a:r>
              <a:rPr lang="en-GB" sz="4800" dirty="0" smtClean="0">
                <a:solidFill>
                  <a:srgbClr val="7030A0"/>
                </a:solidFill>
                <a:latin typeface="NikoshBAN"/>
                <a:ea typeface="+mj-ea"/>
                <a:cs typeface="NikoshBAN"/>
              </a:rPr>
              <a:t> </a:t>
            </a:r>
            <a:r>
              <a:rPr lang="en-GB" sz="4800" dirty="0" err="1" smtClean="0">
                <a:solidFill>
                  <a:srgbClr val="7030A0"/>
                </a:solidFill>
                <a:latin typeface="NikoshBAN"/>
                <a:ea typeface="+mj-ea"/>
                <a:cs typeface="NikoshBAN"/>
              </a:rPr>
              <a:t>শিক্ষকের</a:t>
            </a:r>
            <a:r>
              <a:rPr lang="en-GB" sz="4800" dirty="0" smtClean="0">
                <a:solidFill>
                  <a:srgbClr val="7030A0"/>
                </a:solidFill>
                <a:latin typeface="NikoshBAN"/>
                <a:ea typeface="+mj-ea"/>
                <a:cs typeface="NikoshBAN"/>
              </a:rPr>
              <a:t>  </a:t>
            </a:r>
            <a:r>
              <a:rPr lang="en-GB" sz="4800" dirty="0" err="1" smtClean="0">
                <a:solidFill>
                  <a:srgbClr val="7030A0"/>
                </a:solidFill>
                <a:latin typeface="NikoshBAN"/>
                <a:ea typeface="+mj-ea"/>
                <a:cs typeface="NikoshBAN"/>
              </a:rPr>
              <a:t>নিকট</a:t>
            </a:r>
            <a:r>
              <a:rPr lang="en-GB" sz="4800" dirty="0" smtClean="0">
                <a:solidFill>
                  <a:srgbClr val="7030A0"/>
                </a:solidFill>
                <a:latin typeface="NikoshBAN"/>
                <a:ea typeface="+mj-ea"/>
                <a:cs typeface="NikoshBAN"/>
              </a:rPr>
              <a:t> </a:t>
            </a:r>
            <a:r>
              <a:rPr lang="en-GB" sz="4800" dirty="0" err="1" smtClean="0">
                <a:solidFill>
                  <a:srgbClr val="7030A0"/>
                </a:solidFill>
                <a:latin typeface="NikoshBAN"/>
                <a:ea typeface="+mj-ea"/>
                <a:cs typeface="NikoshBAN"/>
              </a:rPr>
              <a:t>জমা</a:t>
            </a:r>
            <a:r>
              <a:rPr lang="en-GB" sz="4800" dirty="0" smtClean="0">
                <a:solidFill>
                  <a:srgbClr val="7030A0"/>
                </a:solidFill>
                <a:latin typeface="NikoshBAN"/>
                <a:ea typeface="+mj-ea"/>
                <a:cs typeface="NikoshBAN"/>
              </a:rPr>
              <a:t>  </a:t>
            </a:r>
            <a:r>
              <a:rPr lang="bn-BD" sz="4800" dirty="0" smtClean="0">
                <a:solidFill>
                  <a:srgbClr val="7030A0"/>
                </a:solidFill>
                <a:latin typeface="NikoshBAN"/>
                <a:ea typeface="+mj-ea"/>
                <a:cs typeface="NikoshBAN"/>
              </a:rPr>
              <a:t>দাও</a:t>
            </a:r>
            <a:r>
              <a:rPr lang="en-GB" sz="4800" dirty="0" smtClean="0">
                <a:solidFill>
                  <a:srgbClr val="7030A0"/>
                </a:solidFill>
                <a:latin typeface="NikoshBAN"/>
                <a:ea typeface="+mj-ea"/>
                <a:cs typeface="NikoshBAN"/>
              </a:rPr>
              <a:t>।  </a:t>
            </a:r>
            <a:r>
              <a:rPr lang="bn-IN" sz="4800" dirty="0" smtClean="0">
                <a:solidFill>
                  <a:srgbClr val="7030A0"/>
                </a:solidFill>
                <a:latin typeface="NikoshBAN"/>
                <a:ea typeface="+mj-ea"/>
                <a:cs typeface="NikoshBAN"/>
              </a:rPr>
              <a:t> </a:t>
            </a:r>
            <a:r>
              <a:rPr lang="bn-BD" sz="4800" dirty="0" smtClean="0">
                <a:solidFill>
                  <a:srgbClr val="7030A0"/>
                </a:solidFill>
                <a:latin typeface="NikoshBAN"/>
                <a:ea typeface="+mj-ea"/>
                <a:cs typeface="NikoshBAN"/>
              </a:rPr>
              <a:t> </a:t>
            </a:r>
            <a:endParaRPr lang="en-US" sz="4800" dirty="0">
              <a:solidFill>
                <a:srgbClr val="7030A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636912"/>
            <a:ext cx="7376864" cy="3001888"/>
          </a:xfrm>
        </p:spPr>
        <p:txBody>
          <a:bodyPr>
            <a:noAutofit/>
          </a:bodyPr>
          <a:lstStyle/>
          <a:p>
            <a:pPr lvl="2" algn="l">
              <a:buFont typeface="Wingdings" pitchFamily="2" charset="2"/>
              <a:buChar char=":"/>
            </a:pPr>
            <a:r>
              <a:rPr lang="bn-IN" sz="2800" dirty="0" smtClean="0">
                <a:solidFill>
                  <a:srgbClr val="7030A0"/>
                </a:solidFill>
                <a:latin typeface="NikoshBAN"/>
                <a:cs typeface="NikoshBAN"/>
              </a:rPr>
              <a:t> </a:t>
            </a:r>
            <a:r>
              <a:rPr lang="bn-BD" sz="2800" dirty="0" smtClean="0">
                <a:solidFill>
                  <a:srgbClr val="7030A0"/>
                </a:solidFill>
                <a:latin typeface="NikoshBAN"/>
                <a:cs typeface="NikoshBAN"/>
              </a:rPr>
              <a:t>আমাদের শরীর কত ভোল্টেজ পযর্ন্ত সইতে পারে?</a:t>
            </a:r>
          </a:p>
          <a:p>
            <a:pPr lvl="2" algn="l">
              <a:buFont typeface="Wingdings" pitchFamily="2" charset="2"/>
              <a:buChar char=":"/>
            </a:pPr>
            <a:r>
              <a:rPr lang="bn-IN" sz="2800" dirty="0" smtClean="0">
                <a:solidFill>
                  <a:srgbClr val="7030A0"/>
                </a:solidFill>
                <a:latin typeface="NikoshBAN"/>
                <a:cs typeface="NikoshBAN"/>
              </a:rPr>
              <a:t> </a:t>
            </a:r>
            <a:r>
              <a:rPr lang="bn-BD" sz="2800" dirty="0" smtClean="0">
                <a:solidFill>
                  <a:srgbClr val="7030A0"/>
                </a:solidFill>
                <a:latin typeface="NikoshBAN"/>
                <a:cs typeface="NikoshBAN"/>
              </a:rPr>
              <a:t>আমাদের দেশে বিদ্যুৎ প্রবাহ কত?</a:t>
            </a:r>
          </a:p>
          <a:p>
            <a:pPr lvl="2" algn="l">
              <a:buFont typeface="Wingdings" pitchFamily="2" charset="2"/>
              <a:buChar char=":"/>
            </a:pPr>
            <a:r>
              <a:rPr lang="bn-IN" sz="2800" dirty="0" smtClean="0">
                <a:solidFill>
                  <a:srgbClr val="7030A0"/>
                </a:solidFill>
                <a:latin typeface="NikoshBAN"/>
                <a:cs typeface="NikoshBAN"/>
              </a:rPr>
              <a:t> </a:t>
            </a:r>
            <a:r>
              <a:rPr lang="bn-BD" sz="2800" dirty="0" smtClean="0">
                <a:solidFill>
                  <a:srgbClr val="7030A0"/>
                </a:solidFill>
                <a:latin typeface="NikoshBAN"/>
                <a:cs typeface="NikoshBAN"/>
              </a:rPr>
              <a:t>বিদ্যুৎ শক আমাদের হৃদপিন্ডের কী করে ? </a:t>
            </a:r>
          </a:p>
          <a:p>
            <a:pPr lvl="2" algn="l">
              <a:buFont typeface="Wingdings" pitchFamily="2" charset="2"/>
              <a:buChar char=":"/>
            </a:pPr>
            <a:r>
              <a:rPr lang="bn-IN" sz="2800" dirty="0" smtClean="0">
                <a:solidFill>
                  <a:srgbClr val="7030A0"/>
                </a:solidFill>
                <a:latin typeface="NikoshBAN"/>
                <a:cs typeface="NikoshBAN"/>
              </a:rPr>
              <a:t> </a:t>
            </a:r>
            <a:r>
              <a:rPr lang="bn-BD" sz="2800" dirty="0" smtClean="0">
                <a:solidFill>
                  <a:srgbClr val="7030A0"/>
                </a:solidFill>
                <a:latin typeface="NikoshBAN"/>
                <a:cs typeface="NikoshBAN"/>
              </a:rPr>
              <a:t>ভোল্টজ কত প্রকার ? </a:t>
            </a:r>
          </a:p>
          <a:p>
            <a:pPr lvl="2" algn="l">
              <a:buFont typeface="Wingdings" pitchFamily="2" charset="2"/>
              <a:buChar char=":"/>
            </a:pPr>
            <a:r>
              <a:rPr lang="bn-BD" sz="2800" dirty="0" smtClean="0">
                <a:solidFill>
                  <a:srgbClr val="7030A0"/>
                </a:solidFill>
                <a:latin typeface="NikoshBAN"/>
                <a:cs typeface="NikoshBAN"/>
              </a:rPr>
              <a:t> ল্যাপটপ কী প্রয়োজনে ২২০ ভোল্টের  বিদ্যূৎ  সংযোগ </a:t>
            </a:r>
            <a:r>
              <a:rPr lang="bn-IN" sz="2800" dirty="0" smtClean="0">
                <a:solidFill>
                  <a:srgbClr val="7030A0"/>
                </a:solidFill>
                <a:latin typeface="NikoshBAN"/>
                <a:cs typeface="NikoshBAN"/>
              </a:rPr>
              <a:t>   </a:t>
            </a:r>
          </a:p>
          <a:p>
            <a:pPr lvl="2" algn="l"/>
            <a:r>
              <a:rPr lang="bn-IN" sz="2800" dirty="0" smtClean="0">
                <a:solidFill>
                  <a:srgbClr val="7030A0"/>
                </a:solidFill>
                <a:latin typeface="NikoshBAN"/>
                <a:cs typeface="NikoshBAN"/>
              </a:rPr>
              <a:t>     </a:t>
            </a:r>
            <a:r>
              <a:rPr lang="bn-BD" sz="2800" dirty="0" smtClean="0">
                <a:solidFill>
                  <a:srgbClr val="7030A0"/>
                </a:solidFill>
                <a:latin typeface="NikoshBAN"/>
                <a:cs typeface="NikoshBAN"/>
              </a:rPr>
              <a:t>দিতে হয় ? </a:t>
            </a:r>
            <a:endParaRPr lang="en-US" sz="2800" dirty="0"/>
          </a:p>
        </p:txBody>
      </p:sp>
      <p:sp>
        <p:nvSpPr>
          <p:cNvPr id="4" name="Oval 3"/>
          <p:cNvSpPr/>
          <p:nvPr/>
        </p:nvSpPr>
        <p:spPr>
          <a:xfrm>
            <a:off x="1979712" y="1052736"/>
            <a:ext cx="6048672" cy="122413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8000" dirty="0" smtClean="0">
                <a:solidFill>
                  <a:srgbClr val="7030A0"/>
                </a:solidFill>
                <a:latin typeface="NikoshBAN"/>
                <a:cs typeface="NikoshBAN"/>
              </a:rPr>
              <a:t>মূল্যায়ন</a:t>
            </a:r>
            <a:endParaRPr lang="en-US" sz="8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4788024" y="1988840"/>
            <a:ext cx="3816424" cy="4104456"/>
          </a:xfrm>
          <a:prstGeom prst="horizontalScroll">
            <a:avLst>
              <a:gd name="adj" fmla="val 25000"/>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3" descr="Razul sir - Copy.jpg"/>
          <p:cNvPicPr>
            <a:picLocks noChangeAspect="1"/>
          </p:cNvPicPr>
          <p:nvPr/>
        </p:nvPicPr>
        <p:blipFill>
          <a:blip r:embed="rId3" cstate="print"/>
          <a:stretch>
            <a:fillRect/>
          </a:stretch>
        </p:blipFill>
        <p:spPr>
          <a:xfrm>
            <a:off x="6588224" y="2996952"/>
            <a:ext cx="1525346" cy="2016224"/>
          </a:xfrm>
          <a:prstGeom prst="rect">
            <a:avLst/>
          </a:prstGeom>
        </p:spPr>
      </p:pic>
      <p:sp>
        <p:nvSpPr>
          <p:cNvPr id="12" name="Oval 11"/>
          <p:cNvSpPr/>
          <p:nvPr/>
        </p:nvSpPr>
        <p:spPr>
          <a:xfrm>
            <a:off x="1547664" y="216024"/>
            <a:ext cx="5760640" cy="1412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solidFill>
                  <a:srgbClr val="00FF00"/>
                </a:solidFill>
                <a:latin typeface="NikoshBAN" pitchFamily="2" charset="0"/>
                <a:cs typeface="NikoshBAN" pitchFamily="2" charset="0"/>
              </a:rPr>
              <a:t>উপস্থাপনায়</a:t>
            </a:r>
            <a:r>
              <a:rPr lang="bn-BD" sz="8000" dirty="0" smtClean="0">
                <a:solidFill>
                  <a:srgbClr val="00FF00"/>
                </a:solidFill>
                <a:latin typeface="NikoshBAN" pitchFamily="2" charset="0"/>
                <a:cs typeface="NikoshBAN" pitchFamily="2" charset="0"/>
              </a:rPr>
              <a:t> </a:t>
            </a:r>
            <a:endParaRPr lang="en-US" sz="8000" dirty="0">
              <a:solidFill>
                <a:srgbClr val="00FF00"/>
              </a:solidFill>
            </a:endParaRPr>
          </a:p>
        </p:txBody>
      </p:sp>
      <p:grpSp>
        <p:nvGrpSpPr>
          <p:cNvPr id="17" name="Group 16"/>
          <p:cNvGrpSpPr/>
          <p:nvPr/>
        </p:nvGrpSpPr>
        <p:grpSpPr>
          <a:xfrm>
            <a:off x="539552" y="1772816"/>
            <a:ext cx="4968552" cy="4032448"/>
            <a:chOff x="539552" y="1772816"/>
            <a:chExt cx="4968552" cy="4032448"/>
          </a:xfrm>
        </p:grpSpPr>
        <p:sp>
          <p:nvSpPr>
            <p:cNvPr id="6" name="Snip Same Side Corner Rectangle 5"/>
            <p:cNvSpPr/>
            <p:nvPr/>
          </p:nvSpPr>
          <p:spPr>
            <a:xfrm>
              <a:off x="539552" y="3789040"/>
              <a:ext cx="4139952" cy="864096"/>
            </a:xfrm>
            <a:prstGeom prst="snip2SameRect">
              <a:avLst>
                <a:gd name="adj1" fmla="val 46221"/>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আদর্শ উচ্চ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বিদ্যালয়</a:t>
              </a:r>
              <a:endParaRPr lang="bn-I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8" name="Snip Same Side Corner Rectangle 7"/>
            <p:cNvSpPr/>
            <p:nvPr/>
          </p:nvSpPr>
          <p:spPr>
            <a:xfrm>
              <a:off x="539552" y="1772816"/>
              <a:ext cx="4968552" cy="864096"/>
            </a:xfrm>
            <a:prstGeom prst="snip2SameRect">
              <a:avLst>
                <a:gd name="adj1" fmla="val 50000"/>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r>
                <a:rPr lang="bn-IN" sz="4400" b="1" dirty="0" smtClean="0">
                  <a:solidFill>
                    <a:srgbClr val="7030A0"/>
                  </a:solidFill>
                  <a:latin typeface="NikoshBAN" pitchFamily="2" charset="0"/>
                  <a:cs typeface="NikoshBAN" pitchFamily="2" charset="0"/>
                </a:rPr>
                <a:t>মোহাম্মদ রেজাউল হক</a:t>
              </a:r>
              <a:endParaRPr lang="bn-IN" sz="4400" b="1" dirty="0" smtClean="0">
                <a:solidFill>
                  <a:srgbClr val="7030A0"/>
                </a:solidFill>
                <a:latin typeface="NikoshBAN" pitchFamily="2" charset="0"/>
                <a:cs typeface="NikoshBAN" pitchFamily="2" charset="0"/>
              </a:endParaRPr>
            </a:p>
          </p:txBody>
        </p:sp>
        <p:sp>
          <p:nvSpPr>
            <p:cNvPr id="9" name="Snip Same Side Corner Rectangle 8"/>
            <p:cNvSpPr/>
            <p:nvPr/>
          </p:nvSpPr>
          <p:spPr>
            <a:xfrm>
              <a:off x="576064" y="2852936"/>
              <a:ext cx="4139952" cy="864096"/>
            </a:xfrm>
            <a:prstGeom prst="snip2SameRect">
              <a:avLst>
                <a:gd name="adj1" fmla="val 50000"/>
                <a:gd name="adj2" fmla="val 50000"/>
              </a:avLst>
            </a:prstGeom>
            <a:scene3d>
              <a:camera prst="orthographicFront">
                <a:rot lat="0" lon="0" rev="0"/>
              </a:camera>
              <a:lightRig rig="threePt" dir="t">
                <a:rot lat="0" lon="0" rev="1200000"/>
              </a:lightRig>
            </a:scene3d>
            <a:sp3d>
              <a:bevelT w="63500" h="25400" prst="slope"/>
            </a:sp3d>
          </p:spPr>
          <p:style>
            <a:lnRef idx="0">
              <a:schemeClr val="accent3"/>
            </a:lnRef>
            <a:fillRef idx="3">
              <a:schemeClr val="accent3"/>
            </a:fillRef>
            <a:effectRef idx="3">
              <a:schemeClr val="accent3"/>
            </a:effectRef>
            <a:fontRef idx="minor">
              <a:schemeClr val="lt1"/>
            </a:fontRef>
          </p:style>
          <p:txBody>
            <a:bodyPr rtlCol="0" anchor="ctr"/>
            <a:lstStyle/>
            <a:p>
              <a:r>
                <a:rPr lang="bn-IN" sz="3200" b="1" dirty="0" smtClean="0">
                  <a:solidFill>
                    <a:srgbClr val="7030A0"/>
                  </a:solidFill>
                  <a:latin typeface="NikoshBAN" pitchFamily="2" charset="0"/>
                  <a:cs typeface="NikoshBAN" pitchFamily="2" charset="0"/>
                </a:rPr>
                <a:t>সিনিয়র শিক্ষক </a:t>
              </a:r>
              <a:r>
                <a:rPr lang="bn-IN" sz="2800" b="1" dirty="0" smtClean="0">
                  <a:solidFill>
                    <a:srgbClr val="7030A0"/>
                  </a:solidFill>
                  <a:latin typeface="NikoshBAN" pitchFamily="2" charset="0"/>
                  <a:cs typeface="NikoshBAN" pitchFamily="2" charset="0"/>
                </a:rPr>
                <a:t>(কম্পিউটার )</a:t>
              </a:r>
              <a:r>
                <a:rPr lang="bn-IN" sz="3200" b="1" dirty="0" smtClean="0">
                  <a:solidFill>
                    <a:srgbClr val="7030A0"/>
                  </a:solidFill>
                  <a:latin typeface="NikoshBAN" pitchFamily="2" charset="0"/>
                  <a:cs typeface="NikoshBAN" pitchFamily="2" charset="0"/>
                </a:rPr>
                <a:t> </a:t>
              </a:r>
            </a:p>
          </p:txBody>
        </p:sp>
        <p:sp>
          <p:nvSpPr>
            <p:cNvPr id="13" name="Right Arrow 12"/>
            <p:cNvSpPr/>
            <p:nvPr/>
          </p:nvSpPr>
          <p:spPr>
            <a:xfrm>
              <a:off x="899592" y="4869160"/>
              <a:ext cx="3672408" cy="936104"/>
            </a:xfrm>
            <a:prstGeom prst="rightArrow">
              <a:avLst>
                <a:gd name="adj1" fmla="val 73257"/>
                <a:gd name="adj2" fmla="val 50000"/>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soft" dir="tl">
                  <a:rot lat="0" lon="0" rev="0"/>
                </a:lightRig>
              </a:scene3d>
              <a:sp3d contourW="25400" prstMaterial="matte">
                <a:bevelT w="25400" h="55880" prst="artDeco"/>
                <a:contourClr>
                  <a:schemeClr val="accent2">
                    <a:tint val="20000"/>
                  </a:schemeClr>
                </a:contourClr>
              </a:sp3d>
            </a:bodyPr>
            <a:lstStyle/>
            <a:p>
              <a:pPr algn="ctr"/>
              <a:r>
                <a:rPr lang="bn-IN" sz="3200" b="1" spc="50" dirty="0" smtClean="0">
                  <a:ln w="11430"/>
                  <a:gradFill flip="none" rotWithShape="1">
                    <a:gsLst>
                      <a:gs pos="25000">
                        <a:schemeClr val="accent2">
                          <a:satMod val="155000"/>
                        </a:schemeClr>
                      </a:gs>
                      <a:gs pos="100000">
                        <a:schemeClr val="accent2">
                          <a:shade val="45000"/>
                          <a:satMod val="165000"/>
                        </a:schemeClr>
                      </a:gs>
                    </a:gsLst>
                    <a:path path="circle">
                      <a:fillToRect l="50000" t="50000" r="50000" b="50000"/>
                    </a:path>
                    <a:tileRect/>
                  </a:gradFill>
                  <a:effectLst>
                    <a:outerShdw blurRad="76200" dist="50800" dir="5400000" algn="tl" rotWithShape="0">
                      <a:srgbClr val="000000">
                        <a:alpha val="65000"/>
                      </a:srgbClr>
                    </a:outerShdw>
                  </a:effectLst>
                  <a:latin typeface="NikoshBAN" pitchFamily="2" charset="0"/>
                  <a:cs typeface="NikoshBAN" pitchFamily="2" charset="0"/>
                </a:rPr>
                <a:t>মিরপুর-১০, ঢাকা-১২১৬</a:t>
              </a:r>
              <a:endParaRPr lang="en-US" sz="3200" b="1" spc="50" dirty="0">
                <a:ln w="11430"/>
                <a:gradFill flip="none" rotWithShape="1">
                  <a:gsLst>
                    <a:gs pos="25000">
                      <a:schemeClr val="accent2">
                        <a:satMod val="155000"/>
                      </a:schemeClr>
                    </a:gs>
                    <a:gs pos="100000">
                      <a:schemeClr val="accent2">
                        <a:shade val="45000"/>
                        <a:satMod val="165000"/>
                      </a:schemeClr>
                    </a:gs>
                  </a:gsLst>
                  <a:path path="circle">
                    <a:fillToRect l="50000" t="50000" r="50000" b="50000"/>
                  </a:path>
                  <a:tileRect/>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0-#ppt_w/2"/>
                                          </p:val>
                                        </p:tav>
                                        <p:tav tm="100000">
                                          <p:val>
                                            <p:strVal val="#ppt_x"/>
                                          </p:val>
                                        </p:tav>
                                      </p:tavLst>
                                    </p:anim>
                                    <p:anim calcmode="lin" valueType="num">
                                      <p:cBhvr additive="base">
                                        <p:cTn id="8" dur="5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ppt_x"/>
                                          </p:val>
                                        </p:tav>
                                        <p:tav tm="100000">
                                          <p:val>
                                            <p:strVal val="#ppt_x"/>
                                          </p:val>
                                        </p:tav>
                                      </p:tavLst>
                                    </p:anim>
                                    <p:anim calcmode="lin" valueType="num">
                                      <p:cBhvr additive="base">
                                        <p:cTn id="12" dur="5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0" fill="hold"/>
                                        <p:tgtEl>
                                          <p:spTgt spid="7"/>
                                        </p:tgtEl>
                                        <p:attrNameLst>
                                          <p:attrName>ppt_x</p:attrName>
                                        </p:attrNameLst>
                                      </p:cBhvr>
                                      <p:tavLst>
                                        <p:tav tm="0">
                                          <p:val>
                                            <p:strVal val="#ppt_x"/>
                                          </p:val>
                                        </p:tav>
                                        <p:tav tm="100000">
                                          <p:val>
                                            <p:strVal val="#ppt_x"/>
                                          </p:val>
                                        </p:tav>
                                      </p:tavLst>
                                    </p:anim>
                                    <p:anim calcmode="lin" valueType="num">
                                      <p:cBhvr additive="base">
                                        <p:cTn id="16"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0" fill="hold"/>
                                        <p:tgtEl>
                                          <p:spTgt spid="17"/>
                                        </p:tgtEl>
                                        <p:attrNameLst>
                                          <p:attrName>ppt_x</p:attrName>
                                        </p:attrNameLst>
                                      </p:cBhvr>
                                      <p:tavLst>
                                        <p:tav tm="0">
                                          <p:val>
                                            <p:strVal val="0-#ppt_w/2"/>
                                          </p:val>
                                        </p:tav>
                                        <p:tav tm="100000">
                                          <p:val>
                                            <p:strVal val="#ppt_x"/>
                                          </p:val>
                                        </p:tav>
                                      </p:tavLst>
                                    </p:anim>
                                    <p:anim calcmode="lin" valueType="num">
                                      <p:cBhvr additive="base">
                                        <p:cTn id="22" dur="5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95736" y="1772816"/>
            <a:ext cx="5184576" cy="3312368"/>
          </a:xfrm>
          <a:prstGeom prst="ellipse">
            <a:avLst/>
          </a:prstGeom>
          <a:blipFill>
            <a:blip r:embed="rId2" cstate="prin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7030A0"/>
                </a:solidFill>
              </a:rPr>
              <a:t> </a:t>
            </a:r>
            <a:endParaRPr lang="en-US" sz="5400" dirty="0">
              <a:solidFill>
                <a:srgbClr val="7030A0"/>
              </a:solidFill>
            </a:endParaRPr>
          </a:p>
        </p:txBody>
      </p:sp>
      <p:sp>
        <p:nvSpPr>
          <p:cNvPr id="5" name="Title 4"/>
          <p:cNvSpPr>
            <a:spLocks noGrp="1"/>
          </p:cNvSpPr>
          <p:nvPr>
            <p:ph type="ctrTitle"/>
          </p:nvPr>
        </p:nvSpPr>
        <p:spPr/>
        <p:txBody>
          <a:bodyPr/>
          <a:lstStyle/>
          <a:p>
            <a:endParaRPr lang="en-US"/>
          </a:p>
        </p:txBody>
      </p:sp>
      <p:sp>
        <p:nvSpPr>
          <p:cNvPr id="6" name="Title 1"/>
          <p:cNvSpPr txBox="1">
            <a:spLocks/>
          </p:cNvSpPr>
          <p:nvPr/>
        </p:nvSpPr>
        <p:spPr>
          <a:xfrm>
            <a:off x="685800" y="764704"/>
            <a:ext cx="7990656" cy="5832648"/>
          </a:xfrm>
          <a:prstGeom prst="rect">
            <a:avLst/>
          </a:prstGeom>
          <a:blipFill>
            <a:blip r:embed="rId3" cstate="print"/>
            <a:stretch>
              <a:fillRect/>
            </a:stretch>
          </a:blip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6600" b="0" i="0" u="none" strike="noStrike" kern="1200" cap="none" spc="0" normalizeH="0" baseline="0" noProof="0" dirty="0" smtClean="0">
                <a:ln>
                  <a:noFill/>
                </a:ln>
                <a:solidFill>
                  <a:schemeClr val="bg1"/>
                </a:solidFill>
                <a:effectLst/>
                <a:uLnTx/>
                <a:uFillTx/>
                <a:latin typeface="NikoshBAN" pitchFamily="2" charset="0"/>
                <a:ea typeface="+mj-ea"/>
                <a:cs typeface="NikoshBAN" pitchFamily="2" charset="0"/>
              </a:rPr>
              <a:t>তোমাদের সকলকে  ডিজিটাল </a:t>
            </a:r>
            <a:r>
              <a:rPr kumimoji="0" lang="bn-BD" sz="16600" b="0" i="0" u="none" strike="noStrike" kern="1200" cap="none" spc="0" normalizeH="0" baseline="0" noProof="0" dirty="0" smtClean="0">
                <a:ln>
                  <a:noFill/>
                </a:ln>
                <a:solidFill>
                  <a:srgbClr val="0000FF"/>
                </a:solidFill>
                <a:effectLst/>
                <a:uLnTx/>
                <a:uFillTx/>
                <a:latin typeface="NikoshBAN" pitchFamily="2" charset="0"/>
                <a:ea typeface="+mj-ea"/>
                <a:cs typeface="NikoshBAN" pitchFamily="2" charset="0"/>
              </a:rPr>
              <a:t>ধন্যবাদ</a:t>
            </a:r>
            <a:endParaRPr kumimoji="0" lang="en-US" sz="6600" b="0" i="0" u="none" strike="noStrike" kern="1200" cap="none" spc="0" normalizeH="0" baseline="0" noProof="0" dirty="0">
              <a:ln>
                <a:noFill/>
              </a:ln>
              <a:solidFill>
                <a:srgbClr val="0000FF"/>
              </a:solidFill>
              <a:effectLst/>
              <a:uLnTx/>
              <a:uFillTx/>
              <a:latin typeface="NikoshBAN" pitchFamily="2" charset="0"/>
              <a:ea typeface="+mj-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nodePh="1">
                                  <p:stCondLst>
                                    <p:cond delay="0"/>
                                  </p:stCondLst>
                                  <p:endCondLst>
                                    <p:cond evt="begin" delay="0">
                                      <p:tn val="16"/>
                                    </p:cond>
                                  </p:end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1" nodeType="with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1331640" y="3284984"/>
          <a:ext cx="3492500" cy="485775"/>
        </p:xfrm>
        <a:graphic>
          <a:graphicData uri="http://schemas.openxmlformats.org/presentationml/2006/ole">
            <p:oleObj spid="_x0000_s1026" name="Packager Shell Object" showAsIcon="1" r:id="rId3" imgW="3492000" imgH="486000" progId="Package">
              <p:embed/>
            </p:oleObj>
          </a:graphicData>
        </a:graphic>
      </p:graphicFrame>
      <p:graphicFrame>
        <p:nvGraphicFramePr>
          <p:cNvPr id="8" name="Object 7"/>
          <p:cNvGraphicFramePr>
            <a:graphicFrameLocks noChangeAspect="1"/>
          </p:cNvGraphicFramePr>
          <p:nvPr/>
        </p:nvGraphicFramePr>
        <p:xfrm>
          <a:off x="4788024" y="3212976"/>
          <a:ext cx="2528887" cy="485775"/>
        </p:xfrm>
        <a:graphic>
          <a:graphicData uri="http://schemas.openxmlformats.org/presentationml/2006/ole">
            <p:oleObj spid="_x0000_s1027" name="Packager Shell Object" showAsIcon="1" r:id="rId4" imgW="2529000" imgH="486000" progId="Package">
              <p:embed/>
            </p:oleObj>
          </a:graphicData>
        </a:graphic>
      </p:graphicFrame>
      <p:sp>
        <p:nvSpPr>
          <p:cNvPr id="9" name="Oval 8"/>
          <p:cNvSpPr/>
          <p:nvPr/>
        </p:nvSpPr>
        <p:spPr>
          <a:xfrm>
            <a:off x="2483768" y="692696"/>
            <a:ext cx="5328592" cy="10801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4000" dirty="0" smtClean="0">
                <a:solidFill>
                  <a:srgbClr val="FFFF00"/>
                </a:solidFill>
                <a:latin typeface="NikoshBAN" pitchFamily="2" charset="0"/>
                <a:cs typeface="NikoshBAN" pitchFamily="2" charset="0"/>
              </a:rPr>
              <a:t>একটা ভিডিও দেখি </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62671"/>
          </a:xfrm>
        </p:spPr>
        <p:txBody>
          <a:bodyPr>
            <a:normAutofit/>
          </a:bodyPr>
          <a:lstStyle/>
          <a:p>
            <a:r>
              <a:rPr lang="bn-IN" dirty="0" smtClean="0">
                <a:latin typeface="NikoshBAN" pitchFamily="2" charset="0"/>
                <a:cs typeface="NikoshBAN" pitchFamily="2" charset="0"/>
              </a:rPr>
              <a:t/>
            </a:r>
            <a:br>
              <a:rPr lang="bn-IN" dirty="0" smtClean="0">
                <a:latin typeface="NikoshBAN" pitchFamily="2" charset="0"/>
                <a:cs typeface="NikoshBAN" pitchFamily="2" charset="0"/>
              </a:rPr>
            </a:br>
            <a:r>
              <a:rPr lang="bn-IN" dirty="0" smtClean="0">
                <a:latin typeface="NikoshBAN" pitchFamily="2" charset="0"/>
                <a:cs typeface="NikoshBAN" pitchFamily="2" charset="0"/>
              </a:rPr>
              <a:t> </a:t>
            </a:r>
            <a:br>
              <a:rPr lang="bn-IN" dirty="0" smtClean="0">
                <a:latin typeface="NikoshBAN" pitchFamily="2" charset="0"/>
                <a:cs typeface="NikoshBAN" pitchFamily="2" charset="0"/>
              </a:rPr>
            </a:b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1547664" y="1268760"/>
            <a:ext cx="6624736" cy="2400672"/>
          </a:xfr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pPr lvl="2" algn="l"/>
            <a:r>
              <a:rPr lang="bn-IN" sz="5100" dirty="0" smtClean="0">
                <a:solidFill>
                  <a:srgbClr val="0000FF"/>
                </a:solidFill>
                <a:latin typeface="NikoshBAN" pitchFamily="2" charset="0"/>
                <a:cs typeface="NikoshBAN" pitchFamily="2" charset="0"/>
              </a:rPr>
              <a:t>শ্রেণী  - ষষ্ঠ  </a:t>
            </a:r>
            <a:endParaRPr lang="bn-IN" sz="5100" dirty="0" smtClean="0">
              <a:solidFill>
                <a:srgbClr val="0000FF"/>
              </a:solidFill>
              <a:latin typeface="NikoshBAN" pitchFamily="2" charset="0"/>
              <a:cs typeface="NikoshBAN" pitchFamily="2" charset="0"/>
            </a:endParaRPr>
          </a:p>
          <a:p>
            <a:pPr lvl="2" algn="l"/>
            <a:r>
              <a:rPr lang="bn-IN" sz="5100" dirty="0" smtClean="0">
                <a:solidFill>
                  <a:srgbClr val="0000FF"/>
                </a:solidFill>
                <a:latin typeface="NikoshBAN" pitchFamily="2" charset="0"/>
                <a:cs typeface="NikoshBAN" pitchFamily="2" charset="0"/>
              </a:rPr>
              <a:t>বিষয়</a:t>
            </a:r>
            <a:r>
              <a:rPr lang="bn-IN" sz="5100" dirty="0" smtClean="0">
                <a:solidFill>
                  <a:srgbClr val="0000FF"/>
                </a:solidFill>
                <a:latin typeface="NikoshBAN" pitchFamily="2" charset="0"/>
                <a:cs typeface="NikoshBAN" pitchFamily="2" charset="0"/>
              </a:rPr>
              <a:t>: তথ্য ও যোগাযোগ প্রযুক্তি</a:t>
            </a:r>
            <a:endParaRPr lang="bn-IN" sz="5100" dirty="0" smtClean="0">
              <a:solidFill>
                <a:srgbClr val="0000FF"/>
              </a:solidFill>
              <a:latin typeface="NikoshBAN" pitchFamily="2" charset="0"/>
              <a:cs typeface="NikoshBAN" pitchFamily="2" charset="0"/>
            </a:endParaRPr>
          </a:p>
          <a:p>
            <a:pPr lvl="2" algn="l"/>
            <a:r>
              <a:rPr lang="bn-IN" sz="5100" dirty="0" smtClean="0">
                <a:solidFill>
                  <a:srgbClr val="0000FF"/>
                </a:solidFill>
                <a:latin typeface="NikoshBAN" pitchFamily="2" charset="0"/>
                <a:cs typeface="NikoshBAN" pitchFamily="2" charset="0"/>
              </a:rPr>
              <a:t>অধ্যায় </a:t>
            </a:r>
            <a:r>
              <a:rPr lang="bn-IN" sz="5100" dirty="0" smtClean="0">
                <a:solidFill>
                  <a:srgbClr val="0000FF"/>
                </a:solidFill>
                <a:latin typeface="NikoshBAN" pitchFamily="2" charset="0"/>
                <a:cs typeface="NikoshBAN" pitchFamily="2" charset="0"/>
              </a:rPr>
              <a:t>: </a:t>
            </a:r>
            <a:r>
              <a:rPr lang="bn-IN" sz="5100" dirty="0" smtClean="0">
                <a:solidFill>
                  <a:srgbClr val="0000FF"/>
                </a:solidFill>
                <a:latin typeface="NikoshBAN" pitchFamily="2" charset="0"/>
                <a:cs typeface="NikoshBAN" pitchFamily="2" charset="0"/>
              </a:rPr>
              <a:t>তৃতীয়   </a:t>
            </a:r>
            <a:endParaRPr lang="bn-IN" sz="5100" dirty="0" smtClean="0">
              <a:solidFill>
                <a:srgbClr val="0000FF"/>
              </a:solidFill>
              <a:latin typeface="NikoshBAN" pitchFamily="2" charset="0"/>
              <a:cs typeface="NikoshBAN" pitchFamily="2" charset="0"/>
            </a:endParaRPr>
          </a:p>
          <a:p>
            <a:pPr lvl="2" algn="l"/>
            <a:r>
              <a:rPr lang="bn-IN" sz="5100" dirty="0" smtClean="0">
                <a:solidFill>
                  <a:srgbClr val="0000FF"/>
                </a:solidFill>
                <a:latin typeface="NikoshBAN" pitchFamily="2" charset="0"/>
                <a:cs typeface="NikoshBAN" pitchFamily="2" charset="0"/>
              </a:rPr>
              <a:t>পাঠ  </a:t>
            </a:r>
            <a:r>
              <a:rPr lang="bn-IN" sz="5100" dirty="0" smtClean="0">
                <a:solidFill>
                  <a:srgbClr val="0000FF"/>
                </a:solidFill>
                <a:latin typeface="NikoshBAN" pitchFamily="2" charset="0"/>
                <a:cs typeface="NikoshBAN" pitchFamily="2" charset="0"/>
              </a:rPr>
              <a:t>: </a:t>
            </a:r>
            <a:r>
              <a:rPr lang="bn-IN" sz="5100" dirty="0" smtClean="0">
                <a:solidFill>
                  <a:srgbClr val="0000FF"/>
                </a:solidFill>
                <a:latin typeface="NikoshBAN" pitchFamily="2" charset="0"/>
                <a:cs typeface="NikoshBAN" pitchFamily="2" charset="0"/>
              </a:rPr>
              <a:t>এক  </a:t>
            </a:r>
            <a:endParaRPr lang="bn-IN" sz="5100" dirty="0" smtClean="0">
              <a:solidFill>
                <a:srgbClr val="0000FF"/>
              </a:solidFill>
              <a:latin typeface="NikoshBAN" pitchFamily="2" charset="0"/>
              <a:cs typeface="NikoshBAN" pitchFamily="2" charset="0"/>
            </a:endParaRPr>
          </a:p>
          <a:p>
            <a:endParaRPr lang="bn-IN" dirty="0" smtClean="0">
              <a:latin typeface="NikoshBAN" pitchFamily="2" charset="0"/>
              <a:cs typeface="NikoshBAN" pitchFamily="2" charset="0"/>
            </a:endParaRPr>
          </a:p>
        </p:txBody>
      </p:sp>
      <p:sp>
        <p:nvSpPr>
          <p:cNvPr id="4" name="Subtitle 2"/>
          <p:cNvSpPr txBox="1">
            <a:spLocks/>
          </p:cNvSpPr>
          <p:nvPr/>
        </p:nvSpPr>
        <p:spPr>
          <a:xfrm>
            <a:off x="1411560" y="4077072"/>
            <a:ext cx="6832848" cy="1752600"/>
          </a:xfrm>
          <a:prstGeom prst="rect">
            <a:avLst/>
          </a:prstGeom>
        </p:spPr>
        <p:style>
          <a:lnRef idx="0">
            <a:scrgbClr r="0" g="0" b="0"/>
          </a:lnRef>
          <a:fillRef idx="1002">
            <a:schemeClr val="lt1"/>
          </a:fillRef>
          <a:effectRef idx="0">
            <a:scrgbClr r="0" g="0" b="0"/>
          </a:effectRef>
          <a:fontRef idx="major"/>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5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চল আমরা</a:t>
            </a:r>
            <a:r>
              <a:rPr kumimoji="0" lang="bn-IN" sz="5200" b="0" i="0" u="none" strike="noStrike" kern="1200" cap="none" spc="0" normalizeH="0" noProof="0" dirty="0" smtClean="0">
                <a:ln>
                  <a:noFill/>
                </a:ln>
                <a:solidFill>
                  <a:srgbClr val="7030A0"/>
                </a:solidFill>
                <a:effectLst/>
                <a:uLnTx/>
                <a:uFillTx/>
                <a:latin typeface="NikoshBAN" pitchFamily="2" charset="0"/>
                <a:ea typeface="+mn-ea"/>
                <a:cs typeface="NikoshBAN" pitchFamily="2" charset="0"/>
              </a:rPr>
              <a:t> নিচের চবি গুলোদেখি </a:t>
            </a:r>
            <a:endParaRPr kumimoji="0" lang="bn-IN" sz="32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3200" b="0" i="0" u="none" strike="noStrike" kern="1200" cap="none" spc="0" normalizeH="0" baseline="0" noProof="0" dirty="0" smtClean="0">
              <a:ln>
                <a:noFill/>
              </a:ln>
              <a:solidFill>
                <a:schemeClr val="tx1">
                  <a:tint val="75000"/>
                </a:schemeClr>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T game.jpg"/>
          <p:cNvPicPr>
            <a:picLocks noGrp="1" noChangeAspect="1"/>
          </p:cNvPicPr>
          <p:nvPr>
            <p:ph sz="half" idx="1"/>
          </p:nvPr>
        </p:nvPicPr>
        <p:blipFill>
          <a:blip r:embed="rId2" cstate="print"/>
          <a:stretch>
            <a:fillRect/>
          </a:stretch>
        </p:blipFill>
        <p:spPr>
          <a:xfrm>
            <a:off x="760340" y="829475"/>
            <a:ext cx="3811660" cy="2534753"/>
          </a:xfrm>
        </p:spPr>
      </p:pic>
      <p:pic>
        <p:nvPicPr>
          <p:cNvPr id="6" name="Content Placeholder 5" descr="ICt 3.jpg"/>
          <p:cNvPicPr>
            <a:picLocks noGrp="1" noChangeAspect="1"/>
          </p:cNvPicPr>
          <p:nvPr>
            <p:ph sz="half" idx="2"/>
          </p:nvPr>
        </p:nvPicPr>
        <p:blipFill>
          <a:blip r:embed="rId3" cstate="print"/>
          <a:stretch>
            <a:fillRect/>
          </a:stretch>
        </p:blipFill>
        <p:spPr>
          <a:xfrm>
            <a:off x="4648200" y="620514"/>
            <a:ext cx="4038600" cy="3028950"/>
          </a:xfrm>
        </p:spPr>
      </p:pic>
      <p:pic>
        <p:nvPicPr>
          <p:cNvPr id="7" name="Content Placeholder 4" descr="ICT game.jpg"/>
          <p:cNvPicPr>
            <a:picLocks noChangeAspect="1"/>
          </p:cNvPicPr>
          <p:nvPr/>
        </p:nvPicPr>
        <p:blipFill>
          <a:blip r:embed="rId4" cstate="print"/>
          <a:stretch>
            <a:fillRect/>
          </a:stretch>
        </p:blipFill>
        <p:spPr>
          <a:xfrm>
            <a:off x="251520" y="4365104"/>
            <a:ext cx="3811660" cy="1935150"/>
          </a:xfrm>
          <a:prstGeom prst="rect">
            <a:avLst/>
          </a:prstGeom>
        </p:spPr>
      </p:pic>
      <p:pic>
        <p:nvPicPr>
          <p:cNvPr id="8" name="Content Placeholder 4" descr="ICT game.jpg"/>
          <p:cNvPicPr>
            <a:picLocks noChangeAspect="1"/>
          </p:cNvPicPr>
          <p:nvPr/>
        </p:nvPicPr>
        <p:blipFill>
          <a:blip r:embed="rId5" cstate="print"/>
          <a:stretch>
            <a:fillRect/>
          </a:stretch>
        </p:blipFill>
        <p:spPr>
          <a:xfrm>
            <a:off x="5157979" y="4365104"/>
            <a:ext cx="2783718" cy="1935150"/>
          </a:xfrm>
          <a:prstGeom prst="rect">
            <a:avLst/>
          </a:prstGeom>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0" fill="hold"/>
                                        <p:tgtEl>
                                          <p:spTgt spid="8"/>
                                        </p:tgtEl>
                                        <p:attrNameLst>
                                          <p:attrName>ppt_x</p:attrName>
                                        </p:attrNameLst>
                                      </p:cBhvr>
                                      <p:tavLst>
                                        <p:tav tm="0">
                                          <p:val>
                                            <p:strVal val="#ppt_x"/>
                                          </p:val>
                                        </p:tav>
                                        <p:tav tm="100000">
                                          <p:val>
                                            <p:strVal val="#ppt_x"/>
                                          </p:val>
                                        </p:tav>
                                      </p:tavLst>
                                    </p:anim>
                                    <p:anim calcmode="lin" valueType="num">
                                      <p:cBhvr additive="base">
                                        <p:cTn id="2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8368"/>
            <a:ext cx="8229600" cy="1143000"/>
          </a:xfrm>
        </p:spPr>
        <p:txBody>
          <a:bodyPr/>
          <a:lstStyle/>
          <a:p>
            <a:r>
              <a:rPr lang="bn-BD" dirty="0" smtClean="0">
                <a:latin typeface="NikoshBAN" pitchFamily="2" charset="0"/>
                <a:cs typeface="NikoshBAN" pitchFamily="2" charset="0"/>
              </a:rPr>
              <a:t>ছবিতে আমরা কি দেখতে পেলাম ?</a:t>
            </a:r>
            <a:endParaRPr lang="en-US" dirty="0">
              <a:latin typeface="NikoshBAN" pitchFamily="2" charset="0"/>
              <a:cs typeface="NikoshBAN" pitchFamily="2" charset="0"/>
            </a:endParaRPr>
          </a:p>
        </p:txBody>
      </p:sp>
      <p:pic>
        <p:nvPicPr>
          <p:cNvPr id="5" name="Content Placeholder 3" descr="safe Use of com.jpg"/>
          <p:cNvPicPr>
            <a:picLocks noChangeAspect="1"/>
          </p:cNvPicPr>
          <p:nvPr/>
        </p:nvPicPr>
        <p:blipFill>
          <a:blip r:embed="rId2" cstate="print"/>
          <a:stretch>
            <a:fillRect/>
          </a:stretch>
        </p:blipFill>
        <p:spPr>
          <a:xfrm>
            <a:off x="5076056" y="3429000"/>
            <a:ext cx="3600400" cy="2520280"/>
          </a:xfrm>
          <a:prstGeom prst="rect">
            <a:avLst/>
          </a:prstGeom>
        </p:spPr>
      </p:pic>
      <p:pic>
        <p:nvPicPr>
          <p:cNvPr id="6" name="Content Placeholder 3" descr="safe Use of com.jpg"/>
          <p:cNvPicPr>
            <a:picLocks noChangeAspect="1"/>
          </p:cNvPicPr>
          <p:nvPr/>
        </p:nvPicPr>
        <p:blipFill>
          <a:blip r:embed="rId3" cstate="print"/>
          <a:stretch>
            <a:fillRect/>
          </a:stretch>
        </p:blipFill>
        <p:spPr>
          <a:xfrm>
            <a:off x="755576" y="3429000"/>
            <a:ext cx="4176464" cy="2376264"/>
          </a:xfrm>
          <a:prstGeom prst="rect">
            <a:avLst/>
          </a:prstGeom>
        </p:spPr>
      </p:pic>
      <p:pic>
        <p:nvPicPr>
          <p:cNvPr id="7" name="Content Placeholder 3" descr="safe Use of com.jpg"/>
          <p:cNvPicPr>
            <a:picLocks noChangeAspect="1"/>
          </p:cNvPicPr>
          <p:nvPr/>
        </p:nvPicPr>
        <p:blipFill>
          <a:blip r:embed="rId4" cstate="print"/>
          <a:stretch>
            <a:fillRect/>
          </a:stretch>
        </p:blipFill>
        <p:spPr>
          <a:xfrm>
            <a:off x="5076056" y="548680"/>
            <a:ext cx="3600400" cy="2736304"/>
          </a:xfrm>
          <a:prstGeom prst="rect">
            <a:avLst/>
          </a:prstGeom>
        </p:spPr>
      </p:pic>
      <p:pic>
        <p:nvPicPr>
          <p:cNvPr id="8" name="Content Placeholder 4" descr="ICT game.jpg"/>
          <p:cNvPicPr>
            <a:picLocks noChangeAspect="1"/>
          </p:cNvPicPr>
          <p:nvPr/>
        </p:nvPicPr>
        <p:blipFill>
          <a:blip r:embed="rId5" cstate="print"/>
          <a:stretch>
            <a:fillRect/>
          </a:stretch>
        </p:blipFill>
        <p:spPr>
          <a:xfrm>
            <a:off x="467544" y="1052736"/>
            <a:ext cx="4320480" cy="25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0" fill="hold"/>
                                        <p:tgtEl>
                                          <p:spTgt spid="7"/>
                                        </p:tgtEl>
                                        <p:attrNameLst>
                                          <p:attrName>ppt_x</p:attrName>
                                        </p:attrNameLst>
                                      </p:cBhvr>
                                      <p:tavLst>
                                        <p:tav tm="0">
                                          <p:val>
                                            <p:strVal val="#ppt_x"/>
                                          </p:val>
                                        </p:tav>
                                        <p:tav tm="100000">
                                          <p:val>
                                            <p:strVal val="#ppt_x"/>
                                          </p:val>
                                        </p:tav>
                                      </p:tavLst>
                                    </p:anim>
                                    <p:anim calcmode="lin" valueType="num">
                                      <p:cBhvr additive="base">
                                        <p:cTn id="26"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edge">
                                      <p:cBhvr>
                                        <p:cTn id="3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132856"/>
            <a:ext cx="4104456" cy="1470025"/>
          </a:xfrm>
        </p:spPr>
        <p:style>
          <a:lnRef idx="0">
            <a:schemeClr val="accent5"/>
          </a:lnRef>
          <a:fillRef idx="3">
            <a:schemeClr val="accent5"/>
          </a:fillRef>
          <a:effectRef idx="3">
            <a:schemeClr val="accent5"/>
          </a:effectRef>
          <a:fontRef idx="minor">
            <a:schemeClr val="lt1"/>
          </a:fontRef>
        </p:style>
        <p:txBody>
          <a:bodyPr>
            <a:normAutofit/>
          </a:bodyPr>
          <a:lstStyle/>
          <a:p>
            <a:r>
              <a:rPr lang="bn-IN" sz="8800" dirty="0" smtClean="0">
                <a:solidFill>
                  <a:srgbClr val="7030A0"/>
                </a:solidFill>
                <a:latin typeface="NikoshBAN" pitchFamily="2" charset="0"/>
                <a:cs typeface="NikoshBAN" pitchFamily="2" charset="0"/>
              </a:rPr>
              <a:t>ঠিক বলেছ</a:t>
            </a:r>
            <a:endParaRPr lang="en-US" sz="88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1" nodeType="clickEffect">
                                  <p:stCondLst>
                                    <p:cond delay="0"/>
                                  </p:stCondLst>
                                  <p:childTnLst>
                                    <p:set>
                                      <p:cBhvr>
                                        <p:cTn id="13" dur="1000">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40000"/>
              <a:lumOff val="60000"/>
            </a:schemeClr>
          </a:solidFill>
        </p:spPr>
        <p:txBody>
          <a:bodyPr/>
          <a:lstStyle/>
          <a:p>
            <a:r>
              <a:rPr lang="bn-IN" dirty="0" smtClean="0">
                <a:latin typeface="NikoshBAN" pitchFamily="2" charset="0"/>
                <a:cs typeface="NikoshBAN" pitchFamily="2" charset="0"/>
              </a:rPr>
              <a:t>তাহলে আমরা আজ শিখব </a:t>
            </a:r>
            <a:endParaRPr lang="en-US" dirty="0">
              <a:latin typeface="NikoshBAN" pitchFamily="2" charset="0"/>
              <a:cs typeface="NikoshBAN" pitchFamily="2" charset="0"/>
            </a:endParaRPr>
          </a:p>
        </p:txBody>
      </p:sp>
      <p:sp>
        <p:nvSpPr>
          <p:cNvPr id="3" name="Subtitle 2"/>
          <p:cNvSpPr>
            <a:spLocks noGrp="1"/>
          </p:cNvSpPr>
          <p:nvPr>
            <p:ph type="subTitle" idx="1"/>
          </p:nvPr>
        </p:nvSpPr>
        <p:spPr>
          <a:solidFill>
            <a:srgbClr val="00FF00"/>
          </a:solidFill>
        </p:spPr>
        <p:txBody>
          <a:bodyPr>
            <a:noAutofit/>
          </a:bodyPr>
          <a:lstStyle/>
          <a:p>
            <a:r>
              <a:rPr lang="bn-IN" sz="5400" b="1" dirty="0" smtClean="0">
                <a:latin typeface="NikoshBAN" pitchFamily="2" charset="0"/>
                <a:cs typeface="NikoshBAN" pitchFamily="2" charset="0"/>
              </a:rPr>
              <a:t>তথ্য ও যোগাযোগ প্রযুক্তির নিরাপদ ব্যবহার </a:t>
            </a:r>
            <a:endParaRPr lang="bn-BD" sz="5400" b="1"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7520880" cy="1752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normAutofit/>
          </a:bodyPr>
          <a:lstStyle/>
          <a:p>
            <a:r>
              <a:rPr lang="bn-BD" dirty="0" smtClean="0">
                <a:solidFill>
                  <a:srgbClr val="00B050"/>
                </a:solidFill>
                <a:latin typeface="NikoshBAN" pitchFamily="2" charset="0"/>
                <a:cs typeface="NikoshBAN" pitchFamily="2" charset="0"/>
              </a:rPr>
              <a:t>এই পাঠ শেষে তোমরা : </a:t>
            </a:r>
          </a:p>
          <a:p>
            <a:r>
              <a:rPr lang="bn-BD" dirty="0" smtClean="0">
                <a:solidFill>
                  <a:srgbClr val="C00000"/>
                </a:solidFill>
                <a:latin typeface="NikoshBAN" pitchFamily="2" charset="0"/>
                <a:cs typeface="NikoshBAN" pitchFamily="2" charset="0"/>
                <a:sym typeface="Wingdings"/>
              </a:rPr>
              <a:t> তথ্য </a:t>
            </a:r>
            <a:r>
              <a:rPr lang="bn-IN" dirty="0" smtClean="0">
                <a:solidFill>
                  <a:srgbClr val="C00000"/>
                </a:solidFill>
                <a:latin typeface="NikoshBAN" pitchFamily="2" charset="0"/>
                <a:cs typeface="NikoshBAN" pitchFamily="2" charset="0"/>
              </a:rPr>
              <a:t>ও </a:t>
            </a:r>
            <a:r>
              <a:rPr lang="bn-BD" dirty="0" smtClean="0">
                <a:solidFill>
                  <a:srgbClr val="C00000"/>
                </a:solidFill>
                <a:latin typeface="NikoshBAN" pitchFamily="2" charset="0"/>
                <a:cs typeface="NikoshBAN" pitchFamily="2" charset="0"/>
              </a:rPr>
              <a:t> যোগাযোগ প্রযুক্তির যন্ত্রপাতি কেমন করে নিরাপদে ব্যবহার করা যায়  তা ব্যাখ্যা করতে পারবে। </a:t>
            </a:r>
            <a:r>
              <a:rPr lang="bn-BD" dirty="0" smtClean="0">
                <a:solidFill>
                  <a:srgbClr val="7030A0"/>
                </a:solidFill>
                <a:latin typeface="NikoshBAN" pitchFamily="2" charset="0"/>
                <a:cs typeface="NikoshBAN" pitchFamily="2" charset="0"/>
              </a:rPr>
              <a:t>  </a:t>
            </a:r>
            <a:endParaRPr lang="en-US" dirty="0">
              <a:latin typeface="NikoshBAN" pitchFamily="2" charset="0"/>
              <a:cs typeface="NikoshBAN" pitchFamily="2" charset="0"/>
            </a:endParaRPr>
          </a:p>
        </p:txBody>
      </p:sp>
      <p:sp>
        <p:nvSpPr>
          <p:cNvPr id="4" name="Down Arrow Callout 3"/>
          <p:cNvSpPr/>
          <p:nvPr/>
        </p:nvSpPr>
        <p:spPr>
          <a:xfrm>
            <a:off x="2843808" y="1628800"/>
            <a:ext cx="4248472" cy="20162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শিখন ফল </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878</TotalTime>
  <Words>302</Words>
  <Application>Microsoft Office PowerPoint</Application>
  <PresentationFormat>On-screen Show (4:3)</PresentationFormat>
  <Paragraphs>44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Slide 1</vt:lpstr>
      <vt:lpstr>Slide 2</vt:lpstr>
      <vt:lpstr>Slide 3</vt:lpstr>
      <vt:lpstr>   </vt:lpstr>
      <vt:lpstr>Slide 5</vt:lpstr>
      <vt:lpstr>ছবিতে আমরা কি দেখতে পেলাম ?</vt:lpstr>
      <vt:lpstr>ঠিক বলেছ</vt:lpstr>
      <vt:lpstr>তাহলে আমরা আজ শিখব </vt:lpstr>
      <vt:lpstr>Slide 9</vt:lpstr>
      <vt:lpstr>Slide 10</vt:lpstr>
      <vt:lpstr>Slide 11</vt:lpstr>
      <vt:lpstr>Slide 12</vt:lpstr>
      <vt:lpstr>Slide 13</vt:lpstr>
      <vt:lpstr> লেপটপ কম্পিউটার </vt:lpstr>
      <vt:lpstr>ডেস্কটপ কম্পিউটার</vt:lpstr>
      <vt:lpstr> বৈদ্যুতিক সংযোগ যদি ৫০ ভোল্টেজ এর বেশী হয় তবে আমরা (আমাদের শরীর ) সেটা অনুভব করতে পারে । আমাদের দেশে বিদ্যুৎ প্রবাহ সাধারণত ২২০ ভোল্টেজ। তাই কোন ভাবে বিদ্যুৎএর তার অর্থাৎ সংযোগ আমাদের শরীরে স্পর্শ করলে আমরা ভয়ানক  বৈদ্যুতিক শক অনুভব করব  এবং আমাদের হৃদপিন্ডের স্পন্দন সহ শরীরের সকল কার্যকলাপ বন্দ হয়ে যেতে পারে।    </vt:lpstr>
      <vt:lpstr> তাই সব সময়ই আমরা সঠিক সকেটে সঠিক প্লাগ ব্যবহার করে বিদ্যুতের সংযোগ দিব। কখনও খোলা তারের প্লাষ্টিক  সরিয়ে প্লাগে ঢুকিয়ে বিদ্যুৎ সংযোগ দেব  না।   </vt:lpstr>
      <vt:lpstr>Slide 18</vt:lpstr>
      <vt:lpstr>Slide 19</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সুস্বগতম</dc:title>
  <dc:creator>General</dc:creator>
  <cp:lastModifiedBy>General</cp:lastModifiedBy>
  <cp:revision>126</cp:revision>
  <dcterms:created xsi:type="dcterms:W3CDTF">2013-06-16T03:45:16Z</dcterms:created>
  <dcterms:modified xsi:type="dcterms:W3CDTF">2013-06-18T08:39:48Z</dcterms:modified>
</cp:coreProperties>
</file>